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91" r:id="rId2"/>
    <p:sldId id="291" r:id="rId3"/>
    <p:sldId id="301" r:id="rId4"/>
    <p:sldId id="435" r:id="rId5"/>
    <p:sldId id="305" r:id="rId6"/>
    <p:sldId id="302" r:id="rId7"/>
    <p:sldId id="433" r:id="rId8"/>
    <p:sldId id="303" r:id="rId9"/>
    <p:sldId id="304" r:id="rId1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A005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673" autoAdjust="0"/>
  </p:normalViewPr>
  <p:slideViewPr>
    <p:cSldViewPr snapToGrid="0" showGuides="1">
      <p:cViewPr varScale="1">
        <p:scale>
          <a:sx n="72" d="100"/>
          <a:sy n="72" d="100"/>
        </p:scale>
        <p:origin x="1104" y="4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rice van Bijnen" userId="a2da763a-af8d-4cc0-9f0c-625e1f903469" providerId="ADAL" clId="{DF9CF22E-59DC-468E-99E0-E7906F2708B0}"/>
    <pc:docChg chg="custSel delSld modSld">
      <pc:chgData name="Maurice van Bijnen" userId="a2da763a-af8d-4cc0-9f0c-625e1f903469" providerId="ADAL" clId="{DF9CF22E-59DC-468E-99E0-E7906F2708B0}" dt="2022-11-27T10:48:10.621" v="37" actId="47"/>
      <pc:docMkLst>
        <pc:docMk/>
      </pc:docMkLst>
      <pc:sldChg chg="del">
        <pc:chgData name="Maurice van Bijnen" userId="a2da763a-af8d-4cc0-9f0c-625e1f903469" providerId="ADAL" clId="{DF9CF22E-59DC-468E-99E0-E7906F2708B0}" dt="2022-11-27T10:48:01.950" v="36" actId="47"/>
        <pc:sldMkLst>
          <pc:docMk/>
          <pc:sldMk cId="3438589595" sldId="290"/>
        </pc:sldMkLst>
      </pc:sldChg>
      <pc:sldChg chg="del">
        <pc:chgData name="Maurice van Bijnen" userId="a2da763a-af8d-4cc0-9f0c-625e1f903469" providerId="ADAL" clId="{DF9CF22E-59DC-468E-99E0-E7906F2708B0}" dt="2022-11-27T10:48:01.950" v="36" actId="47"/>
        <pc:sldMkLst>
          <pc:docMk/>
          <pc:sldMk cId="1736825456" sldId="293"/>
        </pc:sldMkLst>
      </pc:sldChg>
      <pc:sldChg chg="del">
        <pc:chgData name="Maurice van Bijnen" userId="a2da763a-af8d-4cc0-9f0c-625e1f903469" providerId="ADAL" clId="{DF9CF22E-59DC-468E-99E0-E7906F2708B0}" dt="2022-11-27T10:47:50.869" v="35" actId="47"/>
        <pc:sldMkLst>
          <pc:docMk/>
          <pc:sldMk cId="0" sldId="380"/>
        </pc:sldMkLst>
      </pc:sldChg>
      <pc:sldChg chg="del">
        <pc:chgData name="Maurice van Bijnen" userId="a2da763a-af8d-4cc0-9f0c-625e1f903469" providerId="ADAL" clId="{DF9CF22E-59DC-468E-99E0-E7906F2708B0}" dt="2022-11-27T10:47:50.869" v="35" actId="47"/>
        <pc:sldMkLst>
          <pc:docMk/>
          <pc:sldMk cId="0" sldId="389"/>
        </pc:sldMkLst>
      </pc:sldChg>
      <pc:sldChg chg="modSp mod">
        <pc:chgData name="Maurice van Bijnen" userId="a2da763a-af8d-4cc0-9f0c-625e1f903469" providerId="ADAL" clId="{DF9CF22E-59DC-468E-99E0-E7906F2708B0}" dt="2022-11-27T10:47:37.839" v="34" actId="113"/>
        <pc:sldMkLst>
          <pc:docMk/>
          <pc:sldMk cId="641396583" sldId="391"/>
        </pc:sldMkLst>
        <pc:spChg chg="mod">
          <ac:chgData name="Maurice van Bijnen" userId="a2da763a-af8d-4cc0-9f0c-625e1f903469" providerId="ADAL" clId="{DF9CF22E-59DC-468E-99E0-E7906F2708B0}" dt="2022-11-27T10:47:37.839" v="34" actId="113"/>
          <ac:spMkLst>
            <pc:docMk/>
            <pc:sldMk cId="641396583" sldId="391"/>
            <ac:spMk id="9" creationId="{3F2503CA-BD50-40D9-B48F-71457F24A0B4}"/>
          </ac:spMkLst>
        </pc:spChg>
      </pc:sldChg>
      <pc:sldChg chg="del">
        <pc:chgData name="Maurice van Bijnen" userId="a2da763a-af8d-4cc0-9f0c-625e1f903469" providerId="ADAL" clId="{DF9CF22E-59DC-468E-99E0-E7906F2708B0}" dt="2022-11-27T10:47:50.869" v="35" actId="47"/>
        <pc:sldMkLst>
          <pc:docMk/>
          <pc:sldMk cId="2929292365" sldId="423"/>
        </pc:sldMkLst>
      </pc:sldChg>
      <pc:sldChg chg="del">
        <pc:chgData name="Maurice van Bijnen" userId="a2da763a-af8d-4cc0-9f0c-625e1f903469" providerId="ADAL" clId="{DF9CF22E-59DC-468E-99E0-E7906F2708B0}" dt="2022-11-27T10:47:50.869" v="35" actId="47"/>
        <pc:sldMkLst>
          <pc:docMk/>
          <pc:sldMk cId="61966070" sldId="424"/>
        </pc:sldMkLst>
      </pc:sldChg>
      <pc:sldChg chg="del">
        <pc:chgData name="Maurice van Bijnen" userId="a2da763a-af8d-4cc0-9f0c-625e1f903469" providerId="ADAL" clId="{DF9CF22E-59DC-468E-99E0-E7906F2708B0}" dt="2022-11-27T10:47:50.869" v="35" actId="47"/>
        <pc:sldMkLst>
          <pc:docMk/>
          <pc:sldMk cId="594486092" sldId="425"/>
        </pc:sldMkLst>
      </pc:sldChg>
      <pc:sldChg chg="del">
        <pc:chgData name="Maurice van Bijnen" userId="a2da763a-af8d-4cc0-9f0c-625e1f903469" providerId="ADAL" clId="{DF9CF22E-59DC-468E-99E0-E7906F2708B0}" dt="2022-11-27T10:47:50.869" v="35" actId="47"/>
        <pc:sldMkLst>
          <pc:docMk/>
          <pc:sldMk cId="2238038988" sldId="426"/>
        </pc:sldMkLst>
      </pc:sldChg>
      <pc:sldChg chg="del">
        <pc:chgData name="Maurice van Bijnen" userId="a2da763a-af8d-4cc0-9f0c-625e1f903469" providerId="ADAL" clId="{DF9CF22E-59DC-468E-99E0-E7906F2708B0}" dt="2022-11-27T10:47:50.869" v="35" actId="47"/>
        <pc:sldMkLst>
          <pc:docMk/>
          <pc:sldMk cId="144768534" sldId="427"/>
        </pc:sldMkLst>
      </pc:sldChg>
      <pc:sldChg chg="del">
        <pc:chgData name="Maurice van Bijnen" userId="a2da763a-af8d-4cc0-9f0c-625e1f903469" providerId="ADAL" clId="{DF9CF22E-59DC-468E-99E0-E7906F2708B0}" dt="2022-11-27T10:47:50.869" v="35" actId="47"/>
        <pc:sldMkLst>
          <pc:docMk/>
          <pc:sldMk cId="2721236793" sldId="428"/>
        </pc:sldMkLst>
      </pc:sldChg>
      <pc:sldChg chg="del">
        <pc:chgData name="Maurice van Bijnen" userId="a2da763a-af8d-4cc0-9f0c-625e1f903469" providerId="ADAL" clId="{DF9CF22E-59DC-468E-99E0-E7906F2708B0}" dt="2022-11-27T10:47:50.869" v="35" actId="47"/>
        <pc:sldMkLst>
          <pc:docMk/>
          <pc:sldMk cId="1797539658" sldId="429"/>
        </pc:sldMkLst>
      </pc:sldChg>
      <pc:sldChg chg="del">
        <pc:chgData name="Maurice van Bijnen" userId="a2da763a-af8d-4cc0-9f0c-625e1f903469" providerId="ADAL" clId="{DF9CF22E-59DC-468E-99E0-E7906F2708B0}" dt="2022-11-27T10:48:10.621" v="37" actId="47"/>
        <pc:sldMkLst>
          <pc:docMk/>
          <pc:sldMk cId="3242226015" sldId="431"/>
        </pc:sldMkLst>
      </pc:sldChg>
      <pc:sldChg chg="del">
        <pc:chgData name="Maurice van Bijnen" userId="a2da763a-af8d-4cc0-9f0c-625e1f903469" providerId="ADAL" clId="{DF9CF22E-59DC-468E-99E0-E7906F2708B0}" dt="2022-11-27T10:48:10.621" v="37" actId="47"/>
        <pc:sldMkLst>
          <pc:docMk/>
          <pc:sldMk cId="716289480" sldId="43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397CF-E02E-4903-A055-890F16227311}" type="datetimeFigureOut">
              <a:rPr lang="en-GB" smtClean="0"/>
              <a:t>27/11/2022</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9AB66-6B1B-4D33-8EC2-D94AB424B261}" type="slidenum">
              <a:rPr lang="en-GB" smtClean="0"/>
              <a:t>‹nr.›</a:t>
            </a:fld>
            <a:endParaRPr lang="en-GB"/>
          </a:p>
        </p:txBody>
      </p:sp>
    </p:spTree>
    <p:extLst>
      <p:ext uri="{BB962C8B-B14F-4D97-AF65-F5344CB8AC3E}">
        <p14:creationId xmlns:p14="http://schemas.microsoft.com/office/powerpoint/2010/main" val="116821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vo.nl/sites/default/files/2020/06/Natuurkalender%20voor%20overige%20soorten.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nl-NL" smtClean="0"/>
              <a:t>1</a:t>
            </a:fld>
            <a:endParaRPr lang="nl-NL" dirty="0"/>
          </a:p>
        </p:txBody>
      </p:sp>
    </p:spTree>
    <p:extLst>
      <p:ext uri="{BB962C8B-B14F-4D97-AF65-F5344CB8AC3E}">
        <p14:creationId xmlns:p14="http://schemas.microsoft.com/office/powerpoint/2010/main" val="2233985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a:t>
            </a:r>
            <a:r>
              <a:rPr lang="nl-NL" u="sng" dirty="0"/>
              <a:t>Sommige</a:t>
            </a:r>
            <a:r>
              <a:rPr lang="nl-NL" dirty="0"/>
              <a:t> gebieden en </a:t>
            </a:r>
            <a:r>
              <a:rPr lang="nl-NL" u="sng" dirty="0"/>
              <a:t>alle</a:t>
            </a:r>
            <a:r>
              <a:rPr lang="nl-NL" dirty="0"/>
              <a:t> wilde soorten</a:t>
            </a:r>
          </a:p>
          <a:p>
            <a:r>
              <a:rPr lang="nl-NL" dirty="0"/>
              <a:t>2 Je moet het weten of redelijkerwijs kunnen weten</a:t>
            </a:r>
          </a:p>
          <a:p>
            <a:r>
              <a:rPr lang="nl-NL" dirty="0"/>
              <a:t>A niet doen</a:t>
            </a:r>
          </a:p>
          <a:p>
            <a:r>
              <a:rPr lang="nl-NL" dirty="0"/>
              <a:t>B Doen maar voorkomen van schade</a:t>
            </a:r>
          </a:p>
          <a:p>
            <a:r>
              <a:rPr lang="nl-NL" dirty="0"/>
              <a:t>C schade beperken of herstellen</a:t>
            </a:r>
          </a:p>
          <a:p>
            <a:endParaRPr lang="nl-NL" dirty="0"/>
          </a:p>
          <a:p>
            <a:r>
              <a:rPr lang="nl-NL" dirty="0"/>
              <a:t>Overtreding is niet strafbaar, wel kan gesommeerd worden het werk te staken of ongedaan te maken (bestuursdwang). </a:t>
            </a:r>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a:t>
            </a:fld>
            <a:endParaRPr lang="en-GB"/>
          </a:p>
        </p:txBody>
      </p:sp>
    </p:spTree>
    <p:extLst>
      <p:ext uri="{BB962C8B-B14F-4D97-AF65-F5344CB8AC3E}">
        <p14:creationId xmlns:p14="http://schemas.microsoft.com/office/powerpoint/2010/main" val="1112987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a:latin typeface="Arial" panose="020B0604020202020204" pitchFamily="34" charset="0"/>
              </a:rPr>
              <a:t>In elke werksituatie geld dat je met zorgvuldig handelen heel veel ‘</a:t>
            </a:r>
            <a:r>
              <a:rPr lang="nl-NL" sz="1200" dirty="0" err="1">
                <a:latin typeface="Arial" panose="020B0604020202020204" pitchFamily="34" charset="0"/>
              </a:rPr>
              <a:t>dieren’leed</a:t>
            </a:r>
            <a:r>
              <a:rPr lang="nl-NL" sz="1200" dirty="0">
                <a:latin typeface="Arial" panose="020B0604020202020204" pitchFamily="34" charset="0"/>
              </a:rPr>
              <a:t> kan voorkomen:</a:t>
            </a:r>
          </a:p>
          <a:p>
            <a:pPr marL="171450" indent="-171450">
              <a:buFont typeface="Arial" panose="020B0604020202020204" pitchFamily="34" charset="0"/>
              <a:buChar char="•"/>
            </a:pPr>
            <a:r>
              <a:rPr lang="nl-NL" sz="1200" dirty="0">
                <a:latin typeface="Arial" panose="020B0604020202020204" pitchFamily="34" charset="0"/>
              </a:rPr>
              <a:t>Inspecteren en markeren</a:t>
            </a:r>
            <a:br>
              <a:rPr lang="nl-NL" sz="1200" dirty="0">
                <a:latin typeface="Arial" panose="020B0604020202020204" pitchFamily="34" charset="0"/>
              </a:rPr>
            </a:br>
            <a:r>
              <a:rPr lang="nl-NL" sz="1200" dirty="0">
                <a:latin typeface="Arial" panose="020B0604020202020204" pitchFamily="34" charset="0"/>
              </a:rPr>
              <a:t>Met een snelle veldinspectie (soms voorlopen genoemd) kan je kijken of je dieren of nesten tegenkomt waar je rekening mee dient te houden. Wanneer je iets ziet; markeren!</a:t>
            </a:r>
          </a:p>
          <a:p>
            <a:pPr marL="171450" indent="-171450">
              <a:buFont typeface="Arial" panose="020B0604020202020204" pitchFamily="34" charset="0"/>
              <a:buChar char="•"/>
            </a:pPr>
            <a:r>
              <a:rPr lang="nl-NL" sz="1200" dirty="0">
                <a:latin typeface="Arial" panose="020B0604020202020204" pitchFamily="34" charset="0"/>
              </a:rPr>
              <a:t>Keuze werkperiode (zie bv een </a:t>
            </a:r>
            <a:r>
              <a:rPr lang="nl-NL" sz="1200" dirty="0">
                <a:latin typeface="Arial" panose="020B0604020202020204" pitchFamily="34" charset="0"/>
                <a:hlinkClick r:id="rId3"/>
              </a:rPr>
              <a:t>natuurkalender</a:t>
            </a:r>
            <a:r>
              <a:rPr lang="nl-NL" sz="1200" dirty="0">
                <a:latin typeface="Arial" panose="020B0604020202020204" pitchFamily="34" charset="0"/>
              </a:rPr>
              <a:t>)</a:t>
            </a:r>
            <a:br>
              <a:rPr lang="nl-NL" sz="1200" dirty="0">
                <a:latin typeface="Arial" panose="020B0604020202020204" pitchFamily="34" charset="0"/>
              </a:rPr>
            </a:br>
            <a:r>
              <a:rPr lang="nl-NL" sz="1200" dirty="0">
                <a:latin typeface="Arial" panose="020B0604020202020204" pitchFamily="34" charset="0"/>
              </a:rPr>
              <a:t>Door bv rekening te houden met bv bloeitijden, broedperiodes, winterrust kan je al veel schade voorkomen. Zie je bijvoorbeeld een nest, kijk of je het op een ander moment kan afmaken. </a:t>
            </a:r>
          </a:p>
          <a:p>
            <a:pPr marL="171450" indent="-171450">
              <a:buFont typeface="Arial" panose="020B0604020202020204" pitchFamily="34" charset="0"/>
              <a:buChar char="•"/>
            </a:pPr>
            <a:r>
              <a:rPr lang="nl-NL" sz="1200" dirty="0">
                <a:latin typeface="Arial" panose="020B0604020202020204" pitchFamily="34" charset="0"/>
              </a:rPr>
              <a:t>Werkrichting</a:t>
            </a:r>
            <a:br>
              <a:rPr lang="nl-NL" sz="1200" dirty="0">
                <a:latin typeface="Arial" panose="020B0604020202020204" pitchFamily="34" charset="0"/>
              </a:rPr>
            </a:br>
            <a:r>
              <a:rPr lang="nl-NL" sz="1200" dirty="0">
                <a:latin typeface="Arial" panose="020B0604020202020204" pitchFamily="34" charset="0"/>
              </a:rPr>
              <a:t>Werk altijd naar de dieren toe, zodat ze je horen aankomen. Zorg voor vluchtroutes voor de dieren.</a:t>
            </a:r>
          </a:p>
          <a:p>
            <a:pPr marL="171450" indent="-171450">
              <a:buFont typeface="Arial" panose="020B0604020202020204" pitchFamily="34" charset="0"/>
              <a:buChar char="•"/>
            </a:pPr>
            <a:r>
              <a:rPr lang="nl-NL" sz="1200" dirty="0">
                <a:latin typeface="Arial" panose="020B0604020202020204" pitchFamily="34" charset="0"/>
              </a:rPr>
              <a:t>Gebruik geluidsarme machines</a:t>
            </a:r>
            <a:br>
              <a:rPr lang="nl-NL" sz="1200" dirty="0">
                <a:latin typeface="Arial" panose="020B0604020202020204" pitchFamily="34" charset="0"/>
              </a:rPr>
            </a:br>
            <a:r>
              <a:rPr lang="nl-NL" sz="1200" dirty="0">
                <a:latin typeface="Arial" panose="020B0604020202020204" pitchFamily="34" charset="0"/>
              </a:rPr>
              <a:t>Handmatig als het kan, elektrisch als het moet.</a:t>
            </a:r>
          </a:p>
          <a:p>
            <a:pPr marL="171450" indent="-171450">
              <a:buFont typeface="Arial" panose="020B0604020202020204" pitchFamily="34" charset="0"/>
              <a:buChar char="•"/>
            </a:pPr>
            <a:r>
              <a:rPr lang="nl-NL" sz="1200" dirty="0">
                <a:latin typeface="Arial" panose="020B0604020202020204" pitchFamily="34" charset="0"/>
              </a:rPr>
              <a:t>Houd tempo in je werk</a:t>
            </a:r>
            <a:br>
              <a:rPr lang="nl-NL" sz="1200" dirty="0">
                <a:latin typeface="Arial" panose="020B0604020202020204" pitchFamily="34" charset="0"/>
              </a:rPr>
            </a:br>
            <a:r>
              <a:rPr lang="nl-NL" sz="1200" dirty="0">
                <a:latin typeface="Arial" panose="020B0604020202020204" pitchFamily="34" charset="0"/>
              </a:rPr>
              <a:t>Probeer je fysieke aanwezigheid zo beperkt mogelijk te houden. </a:t>
            </a:r>
          </a:p>
          <a:p>
            <a:pPr marL="171450" indent="-171450">
              <a:buFont typeface="Arial" panose="020B0604020202020204" pitchFamily="34" charset="0"/>
              <a:buChar char="•"/>
            </a:pPr>
            <a:r>
              <a:rPr lang="nl-NL" sz="1200" dirty="0">
                <a:latin typeface="Arial" panose="020B0604020202020204" pitchFamily="34" charset="0"/>
              </a:rPr>
              <a:t>Voorkom bodemverdichting en </a:t>
            </a:r>
            <a:r>
              <a:rPr lang="nl-NL" sz="1200" dirty="0" err="1">
                <a:latin typeface="Arial" panose="020B0604020202020204" pitchFamily="34" charset="0"/>
              </a:rPr>
              <a:t>insporing</a:t>
            </a:r>
            <a:br>
              <a:rPr lang="nl-NL" sz="1200" dirty="0">
                <a:latin typeface="Arial" panose="020B0604020202020204" pitchFamily="34" charset="0"/>
              </a:rPr>
            </a:br>
            <a:r>
              <a:rPr lang="nl-NL" sz="1200" dirty="0">
                <a:latin typeface="Arial" panose="020B0604020202020204" pitchFamily="34" charset="0"/>
              </a:rPr>
              <a:t>Voor veel planten maar ook ander bodemleven is verdichting funest. Probeer te allen tijde te voorkomen dat je een biotoop veranderd.</a:t>
            </a:r>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a:t>
            </a:fld>
            <a:endParaRPr lang="en-GB"/>
          </a:p>
        </p:txBody>
      </p:sp>
    </p:spTree>
    <p:extLst>
      <p:ext uri="{BB962C8B-B14F-4D97-AF65-F5344CB8AC3E}">
        <p14:creationId xmlns:p14="http://schemas.microsoft.com/office/powerpoint/2010/main" val="679201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specifieke planten- en dierensoorten welke wettelijk beschermd zijn. Voor deze soorten is de zorgplicht niet voldoende. Zij krijgen extra bescherming! </a:t>
            </a:r>
          </a:p>
          <a:p>
            <a:r>
              <a:rPr lang="nl-NL" dirty="0"/>
              <a:t>Het is de plicht van de initiatiefnemer om dit te inventariseren, niet van de aannemer. </a:t>
            </a:r>
          </a:p>
          <a:p>
            <a:r>
              <a:rPr lang="nl-NL" dirty="0"/>
              <a:t>De initiatiefnemer kan hiervoor de Nationale Databank Flora en Fauna raadplegen en/of de hulp inschakelen van een ecologisch deskundige.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handige tool om een indicatie te krijgen van wat je kan verwachten is de effectindicator soorten. Deze tool maakt gebruik van de Nationale Databank Flora en Fauna.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overtreding van de verbodsbepalingen wordt gezien als een economisch delict. Door geen maatregelen te treffen heb je een oneigenlijk concurrentievoordeel gehad. Dat is niet altijd flauw. Zo moest een aannemer die twee eenden onder de maaier kreeg meer dan 10.000 euro per eend aan boete betalen.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a:t>
            </a:fld>
            <a:endParaRPr lang="en-GB"/>
          </a:p>
        </p:txBody>
      </p:sp>
    </p:spTree>
    <p:extLst>
      <p:ext uri="{BB962C8B-B14F-4D97-AF65-F5344CB8AC3E}">
        <p14:creationId xmlns:p14="http://schemas.microsoft.com/office/powerpoint/2010/main" val="351005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werkvoorbereidingsfase wordt bepaald wanneer, hoe en waar je je werk kan uitvoeren. Indien je je daar aan houdt, vallen je werkzaamheden onder een vrijstelling.</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5</a:t>
            </a:fld>
            <a:endParaRPr lang="en-GB"/>
          </a:p>
        </p:txBody>
      </p:sp>
    </p:spTree>
    <p:extLst>
      <p:ext uri="{BB962C8B-B14F-4D97-AF65-F5344CB8AC3E}">
        <p14:creationId xmlns:p14="http://schemas.microsoft.com/office/powerpoint/2010/main" val="1950592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er geen vrijstelling mogelijk is, is de enige weg een ontheffing. </a:t>
            </a:r>
          </a:p>
          <a:p>
            <a:r>
              <a:rPr lang="nl-NL" dirty="0"/>
              <a:t>Een ontheffing kan verleend worden als er sprake is van een wettelijk belang. Denk dan b.v. aan:</a:t>
            </a:r>
          </a:p>
          <a:p>
            <a:pPr marL="171450" indent="-171450">
              <a:buFont typeface="Arial" panose="020B0604020202020204" pitchFamily="34" charset="0"/>
              <a:buChar char="•"/>
            </a:pPr>
            <a:r>
              <a:rPr lang="nl-NL" dirty="0"/>
              <a:t>Het in stand houden van andere soorten.</a:t>
            </a:r>
          </a:p>
          <a:p>
            <a:pPr marL="171450" indent="-171450">
              <a:buFont typeface="Arial" panose="020B0604020202020204" pitchFamily="34" charset="0"/>
              <a:buChar char="•"/>
            </a:pPr>
            <a:r>
              <a:rPr lang="nl-NL" dirty="0"/>
              <a:t>Ter voorkoming van ernstige schade aan b.v. landbouwgewassen</a:t>
            </a:r>
          </a:p>
          <a:p>
            <a:pPr marL="171450" indent="-171450">
              <a:buFont typeface="Arial" panose="020B0604020202020204" pitchFamily="34" charset="0"/>
              <a:buChar char="•"/>
            </a:pPr>
            <a:r>
              <a:rPr lang="nl-NL" dirty="0"/>
              <a:t>In het belang van onderwijs</a:t>
            </a:r>
          </a:p>
          <a:p>
            <a:pPr marL="171450" indent="-171450">
              <a:buFont typeface="Arial" panose="020B0604020202020204" pitchFamily="34" charset="0"/>
              <a:buChar char="•"/>
            </a:pPr>
            <a:r>
              <a:rPr lang="nl-NL" dirty="0"/>
              <a:t>Volksgezondheid</a:t>
            </a:r>
          </a:p>
          <a:p>
            <a:pPr marL="171450" indent="-171450">
              <a:buFont typeface="Arial" panose="020B0604020202020204" pitchFamily="34" charset="0"/>
              <a:buChar char="•"/>
            </a:pPr>
            <a:r>
              <a:rPr lang="nl-NL" dirty="0"/>
              <a:t>Enz.</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6</a:t>
            </a:fld>
            <a:endParaRPr lang="en-GB"/>
          </a:p>
        </p:txBody>
      </p:sp>
    </p:spTree>
    <p:extLst>
      <p:ext uri="{BB962C8B-B14F-4D97-AF65-F5344CB8AC3E}">
        <p14:creationId xmlns:p14="http://schemas.microsoft.com/office/powerpoint/2010/main" val="2966153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7</a:t>
            </a:fld>
            <a:endParaRPr lang="en-GB"/>
          </a:p>
        </p:txBody>
      </p:sp>
    </p:spTree>
    <p:extLst>
      <p:ext uri="{BB962C8B-B14F-4D97-AF65-F5344CB8AC3E}">
        <p14:creationId xmlns:p14="http://schemas.microsoft.com/office/powerpoint/2010/main" val="3067100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8</a:t>
            </a:fld>
            <a:endParaRPr lang="en-GB"/>
          </a:p>
        </p:txBody>
      </p:sp>
    </p:spTree>
    <p:extLst>
      <p:ext uri="{BB962C8B-B14F-4D97-AF65-F5344CB8AC3E}">
        <p14:creationId xmlns:p14="http://schemas.microsoft.com/office/powerpoint/2010/main" val="294481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9</a:t>
            </a:fld>
            <a:endParaRPr lang="en-GB"/>
          </a:p>
        </p:txBody>
      </p:sp>
    </p:spTree>
    <p:extLst>
      <p:ext uri="{BB962C8B-B14F-4D97-AF65-F5344CB8AC3E}">
        <p14:creationId xmlns:p14="http://schemas.microsoft.com/office/powerpoint/2010/main" val="399732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00BEC53-6C66-491A-8262-6C9644C07152}" type="datetime1">
              <a:rPr lang="nl-NL" noProof="0" smtClean="0"/>
              <a:t>27-11-2022</a:t>
            </a:fld>
            <a:endParaRPr lang="nl-NL" noProof="0"/>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userDrawn="1"/>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17698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0F00BBB-AA3D-402D-A179-A9C017A3453D}" type="datetime1">
              <a:rPr lang="nl-NL" noProof="0" smtClean="0"/>
              <a:t>27-11-2022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75539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D64DE01-3480-42CF-9B50-C0496424F63F}" type="datetime1">
              <a:rPr lang="nl-NL" noProof="0" smtClean="0"/>
              <a:t>27-11-2022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29438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7589DF6-5FCC-4E20-A137-51BC7E33C7E6}" type="datetime1">
              <a:rPr lang="nl-NL" noProof="0" smtClean="0"/>
              <a:t>27-11-2022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017407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31A92CC-9A51-4DCB-9CE1-87C12736465F}" type="datetime1">
              <a:rPr lang="nl-NL" noProof="0" smtClean="0"/>
              <a:t>27-11-2022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2047574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EEB38DD-7B9B-4187-B15F-CA706FB7F2BF}" type="datetime1">
              <a:rPr lang="nl-NL" noProof="0" smtClean="0"/>
              <a:t>27-11-2022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687881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BC7CD8-A649-4824-9F9C-F7DAF78B876D}" type="datetime1">
              <a:rPr lang="nl-NL" noProof="0" smtClean="0"/>
              <a:t>27-11-2022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912026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F56DC809-E006-4D4A-A571-B5578B43D022}" type="datetime1">
              <a:rPr lang="nl-NL" noProof="0" smtClean="0"/>
              <a:t>27-11-2022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577004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4B5DEA8-D406-4DE0-9C63-B6B0DEA56C5C}" type="datetime1">
              <a:rPr lang="nl-NL" noProof="0" smtClean="0"/>
              <a:t>27-11-2022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905935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B60EDB9-8966-4269-B009-409D6A203F05}" type="datetime1">
              <a:rPr lang="nl-NL" noProof="0" smtClean="0"/>
              <a:t>27-11-2022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082807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111CDB-CE47-42D8-BA9F-C515F5D3223B}" type="datetime1">
              <a:rPr lang="nl-NL" noProof="0" smtClean="0"/>
              <a:t>27-11-2022</a:t>
            </a:fld>
            <a:endParaRPr lang="nl-NL" noProof="0"/>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843265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F360904-632D-4428-B762-9ED2B3079DE4}" type="datetime1">
              <a:rPr lang="nl-NL" noProof="0" smtClean="0"/>
              <a:t>27-11-2022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769047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D67444-35CA-4F30-A69C-8F275EF502B8}" type="datetime1">
              <a:rPr lang="nl-NL" noProof="0" smtClean="0"/>
              <a:t>27-11-2022</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991423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7F04B2F-7CB4-4EC9-8DAE-E7C3ED683122}" type="datetime1">
              <a:rPr lang="nl-NL" noProof="0" smtClean="0"/>
              <a:t>27-11-2022</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735847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069464-62FE-406B-87B8-2D97F20E17F9}" type="datetime1">
              <a:rPr lang="nl-NL" noProof="0" smtClean="0"/>
              <a:t>27-11-2022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970187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CC48442-589B-4BFC-9184-496EEB8D88F7}" type="datetime1">
              <a:rPr lang="nl-NL" noProof="0" smtClean="0"/>
              <a:t>27-11-2022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845995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1460F1B3-482F-4F4A-A3C3-E26533A2A6F7}" type="datetime1">
              <a:rPr lang="nl-NL" noProof="0" smtClean="0"/>
              <a:t>27-11-2022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23054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B6837ED8-77B1-4D92-8A4C-07939ECD182A}" type="datetime1">
              <a:rPr lang="nl-NL" noProof="0" smtClean="0"/>
              <a:t>27-11-2022</a:t>
            </a:fld>
            <a:endParaRPr lang="nl-NL" noProof="0"/>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r>
              <a:rPr lang="nl-NL" noProof="0"/>
              <a:t>Onderwerp van de presentatie</a:t>
            </a:r>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pic>
        <p:nvPicPr>
          <p:cNvPr id="6" name="Vormentaal">
            <a:extLst>
              <a:ext uri="{FF2B5EF4-FFF2-40B4-BE49-F238E27FC236}">
                <a16:creationId xmlns:a16="http://schemas.microsoft.com/office/drawing/2014/main" id="{373D6FA9-37F7-49E5-8799-7DD48471C2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6410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smtClean="0"/>
              <a:pPr/>
              <a:t>27-11-2022</a:t>
            </a:fld>
            <a:endParaRPr lang="en-GB"/>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spTree>
    <p:extLst>
      <p:ext uri="{BB962C8B-B14F-4D97-AF65-F5344CB8AC3E}">
        <p14:creationId xmlns:p14="http://schemas.microsoft.com/office/powerpoint/2010/main" val="3699048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1FD19D5-EFBE-44BB-99F8-B3AC1E31F12E}" type="datetime1">
              <a:rPr lang="nl-NL" smtClean="0"/>
              <a:t>27-11-2022</a:t>
            </a:fld>
            <a:endParaRPr lang="en-GB" dirty="0"/>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endParaRPr lang="en-GB" dirty="0"/>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userDrawn="1"/>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946929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92644BC-DF8B-4D67-A7E7-632056BAF6A3}" type="datetime1">
              <a:rPr lang="nl-NL" smtClean="0"/>
              <a:t>27-11-2022</a:t>
            </a:fld>
            <a:endParaRPr lang="en-GB" dirty="0"/>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endParaRPr lang="en-GB" dirty="0"/>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spTree>
    <p:extLst>
      <p:ext uri="{BB962C8B-B14F-4D97-AF65-F5344CB8AC3E}">
        <p14:creationId xmlns:p14="http://schemas.microsoft.com/office/powerpoint/2010/main" val="2539508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noProof="0" smtClean="0"/>
              <a:pPr/>
              <a:t>27-11-2022</a:t>
            </a:fld>
            <a:endParaRPr lang="nl-NL" noProof="0" dirty="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nl-NL" noProof="0" dirty="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dirty="0"/>
          </a:p>
        </p:txBody>
      </p:sp>
      <p:grpSp>
        <p:nvGrpSpPr>
          <p:cNvPr id="155" name="Groep 154">
            <a:extLst>
              <a:ext uri="{FF2B5EF4-FFF2-40B4-BE49-F238E27FC236}">
                <a16:creationId xmlns:a16="http://schemas.microsoft.com/office/drawing/2014/main" id="{8CB0D178-BA37-41D2-857F-9B318F492987}"/>
              </a:ext>
            </a:extLst>
          </p:cNvPr>
          <p:cNvGrpSpPr/>
          <p:nvPr userDrawn="1"/>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userDrawn="1"/>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userDrawn="1"/>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userDrawn="1"/>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userDrawn="1"/>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userDrawn="1"/>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userDrawn="1"/>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userDrawn="1"/>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userDrawn="1"/>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userDrawn="1"/>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userDrawn="1"/>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userDrawn="1"/>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userDrawn="1"/>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userDrawn="1"/>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userDrawn="1"/>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userDrawn="1"/>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userDrawn="1"/>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userDrawn="1"/>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userDrawn="1"/>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userDrawn="1"/>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userDrawn="1"/>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userDrawn="1"/>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userDrawn="1"/>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userDrawn="1"/>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userDrawn="1"/>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userDrawn="1"/>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userDrawn="1"/>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userDrawn="1"/>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userDrawn="1"/>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userDrawn="1"/>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userDrawn="1"/>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userDrawn="1"/>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userDrawn="1"/>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userDrawn="1"/>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userDrawn="1"/>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userDrawn="1"/>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userDrawn="1"/>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userDrawn="1"/>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userDrawn="1"/>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userDrawn="1"/>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userDrawn="1"/>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userDrawn="1"/>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userDrawn="1"/>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userDrawn="1"/>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userDrawn="1"/>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userDrawn="1"/>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userDrawn="1"/>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userDrawn="1"/>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userDrawn="1"/>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userDrawn="1"/>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userDrawn="1"/>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userDrawn="1"/>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userDrawn="1"/>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userDrawn="1"/>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userDrawn="1"/>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userDrawn="1"/>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userDrawn="1"/>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userDrawn="1"/>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userDrawn="1"/>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40608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40E8DCF3-56A4-46E1-9EBC-EA613906C72E}" type="datetime1">
              <a:rPr lang="nl-NL" noProof="0" smtClean="0"/>
              <a:t>27-11-2022</a:t>
            </a:fld>
            <a:endParaRPr lang="nl-NL" noProof="0"/>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06931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userDrawn="1"/>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21860599-687F-493C-A523-B4769D1A9902}" type="datetime1">
              <a:rPr lang="nl-NL" noProof="0" smtClean="0"/>
              <a:t>27-11-2022</a:t>
            </a:fld>
            <a:endParaRPr lang="nl-NL" noProof="0"/>
          </a:p>
        </p:txBody>
      </p:sp>
    </p:spTree>
    <p:extLst>
      <p:ext uri="{BB962C8B-B14F-4D97-AF65-F5344CB8AC3E}">
        <p14:creationId xmlns:p14="http://schemas.microsoft.com/office/powerpoint/2010/main" val="4135053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DD8805B-C73B-4907-9377-FC5FEFF5C94B}" type="datetime1">
              <a:rPr lang="nl-NL" noProof="0" smtClean="0"/>
              <a:t>27-11-2022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3673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3F8924F-0B7B-4710-AD11-E918B7D7DC34}" type="datetime1">
              <a:rPr lang="nl-NL" noProof="0" smtClean="0"/>
              <a:t>27-11-2022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865923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790D4A7-C8B7-4A0C-B633-469DC286E6A4}" type="datetime1">
              <a:rPr lang="nl-NL" noProof="0" smtClean="0"/>
              <a:t>27-11-2022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518217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BA244ED-5108-4353-A2EE-644FDE4D0D92}" type="datetime1">
              <a:rPr lang="nl-NL" noProof="0" smtClean="0"/>
              <a:t>27-11-2022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76749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45E9D6B-D6F0-40D7-BDA6-80E6F7E85B75}" type="datetime1">
              <a:rPr lang="nl-NL" noProof="0" smtClean="0"/>
              <a:t>27-11-2022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826177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3033D5A6-A31A-4714-8C8C-D9F565F5F594}" type="datetime1">
              <a:rPr lang="nl-NL" noProof="0" smtClean="0"/>
              <a:t>27-11-2022</a:t>
            </a:fld>
            <a:endParaRPr lang="nl-NL" noProof="0" dirty="0"/>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r>
              <a:rPr lang="nl-NL" noProof="0" dirty="0"/>
              <a:t>Onderwerp van de presentatie</a:t>
            </a:r>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45B76B8B-DE07-48A4-9913-B57A52F2F853}" type="slidenum">
              <a:rPr lang="nl-NL" noProof="0" smtClean="0"/>
              <a:pPr/>
              <a:t>‹nr.›</a:t>
            </a:fld>
            <a:endParaRPr lang="nl-NL" noProof="0" dirty="0"/>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796236846"/>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63" r:id="rId3"/>
    <p:sldLayoutId id="2147483664" r:id="rId4"/>
    <p:sldLayoutId id="2147483665" r:id="rId5"/>
    <p:sldLayoutId id="2147483666" r:id="rId6"/>
    <p:sldLayoutId id="2147483667" r:id="rId7"/>
    <p:sldLayoutId id="2147483671" r:id="rId8"/>
    <p:sldLayoutId id="2147483679" r:id="rId9"/>
    <p:sldLayoutId id="2147483680" r:id="rId10"/>
    <p:sldLayoutId id="2147483681" r:id="rId11"/>
    <p:sldLayoutId id="2147483682" r:id="rId12"/>
    <p:sldLayoutId id="2147483672" r:id="rId13"/>
    <p:sldLayoutId id="2147483673" r:id="rId14"/>
    <p:sldLayoutId id="2147483674" r:id="rId15"/>
    <p:sldLayoutId id="2147483676" r:id="rId16"/>
    <p:sldLayoutId id="2147483677" r:id="rId17"/>
    <p:sldLayoutId id="2147483678" r:id="rId18"/>
    <p:sldLayoutId id="2147483649" r:id="rId19"/>
    <p:sldLayoutId id="2147483669" r:id="rId20"/>
    <p:sldLayoutId id="2147483670" r:id="rId21"/>
    <p:sldLayoutId id="2147483683" r:id="rId22"/>
    <p:sldLayoutId id="2147483684" r:id="rId23"/>
    <p:sldLayoutId id="2147483685" r:id="rId24"/>
    <p:sldLayoutId id="2147483654" r:id="rId25"/>
    <p:sldLayoutId id="2147483655" r:id="rId26"/>
    <p:sldLayoutId id="2147483687" r:id="rId27"/>
    <p:sldLayoutId id="2147483688" r:id="rId28"/>
    <p:sldLayoutId id="2147483689" r:id="rId29"/>
  </p:sldLayoutIdLst>
  <p:hf hdr="0"/>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34" userDrawn="1">
          <p15:clr>
            <a:srgbClr val="F26B43"/>
          </p15:clr>
        </p15:guide>
        <p15:guide id="4" pos="7446" userDrawn="1">
          <p15:clr>
            <a:srgbClr val="F26B43"/>
          </p15:clr>
        </p15:guide>
        <p15:guide id="5" orient="horz" pos="187" userDrawn="1">
          <p15:clr>
            <a:srgbClr val="F26B43"/>
          </p15:clr>
        </p15:guide>
        <p15:guide id="6" orient="horz" pos="1071" userDrawn="1">
          <p15:clr>
            <a:srgbClr val="F26B43"/>
          </p15:clr>
        </p15:guide>
        <p15:guide id="7" orient="horz" pos="3861" userDrawn="1">
          <p15:clr>
            <a:srgbClr val="F26B43"/>
          </p15:clr>
        </p15:guide>
        <p15:guide id="8"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rvo.nl/sites/default/files/2020/06/Natuurkalender%20voor%20overige%20soorten.pdf" TargetMode="External"/><Relationship Id="rId7"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synbiosys.alterra.nl/bij12/effectenindicatorsoortenappl2016.aspx?subj=soort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rvo.nl/sites/default/files/2020/08/Gedragscode%20SW%20EIndconcept%2020200709%20v1.0.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bij12.nl/onderwerpen/natuur-en-landschap/kennisdocumenten-soorten-ontheffingen-wet-natuurbescherming/" TargetMode="External"/><Relationship Id="rId3" Type="http://schemas.openxmlformats.org/officeDocument/2006/relationships/hyperlink" Target="https://www.vogelbescherming.nl/ontdek-vogels/kennis-over-vogels/vogelgids" TargetMode="External"/><Relationship Id="rId7" Type="http://schemas.openxmlformats.org/officeDocument/2006/relationships/hyperlink" Target="https://www.zoogdiervereniging.nl/zoogdiersoorten" TargetMode="External"/><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hyperlink" Target="https://www.dierenzoeker.nl/linnaeus_ng/app/views/matrixkey/index.php?epi=401" TargetMode="External"/><Relationship Id="rId5" Type="http://schemas.openxmlformats.org/officeDocument/2006/relationships/hyperlink" Target="https://www.ravon.nl/Soorten/Soortinformatie" TargetMode="External"/><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hyperlink" Target="https://www.vlinderstichting.nl/" TargetMode="External"/><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hyperlink" Target="http://www.soortenbank.nl/index.php"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floravannederland.nl/plantensoorten/determineren/" TargetMode="Externa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246012FF-99A8-4AD6-9B5F-2D2033BE98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9940"/>
            <a:ext cx="12192002" cy="6857999"/>
          </a:xfrm>
          <a:prstGeom prst="rect">
            <a:avLst/>
          </a:prstGeom>
          <a:noFill/>
        </p:spPr>
      </p:pic>
      <p:sp>
        <p:nvSpPr>
          <p:cNvPr id="9" name="Titel 8">
            <a:extLst>
              <a:ext uri="{FF2B5EF4-FFF2-40B4-BE49-F238E27FC236}">
                <a16:creationId xmlns:a16="http://schemas.microsoft.com/office/drawing/2014/main" id="{3F2503CA-BD50-40D9-B48F-71457F24A0B4}"/>
              </a:ext>
            </a:extLst>
          </p:cNvPr>
          <p:cNvSpPr>
            <a:spLocks noGrp="1"/>
          </p:cNvSpPr>
          <p:nvPr>
            <p:ph type="ctrTitle"/>
          </p:nvPr>
        </p:nvSpPr>
        <p:spPr>
          <a:xfrm>
            <a:off x="450850" y="4667693"/>
            <a:ext cx="10117913" cy="1228343"/>
          </a:xfrm>
        </p:spPr>
        <p:txBody>
          <a:bodyPr anchor="t">
            <a:normAutofit/>
          </a:bodyPr>
          <a:lstStyle/>
          <a:p>
            <a:r>
              <a:rPr lang="nl-NL" dirty="0">
                <a:latin typeface="+mn-lt"/>
              </a:rPr>
              <a:t>Wet natuurbescherming</a:t>
            </a:r>
            <a:br>
              <a:rPr lang="nl-NL" b="0" dirty="0">
                <a:latin typeface="+mn-lt"/>
              </a:rPr>
            </a:br>
            <a:r>
              <a:rPr lang="nl-NL" sz="2700" b="0" dirty="0">
                <a:latin typeface="+mn-lt"/>
              </a:rPr>
              <a:t>IBS Plan opstellen | TL43</a:t>
            </a:r>
          </a:p>
        </p:txBody>
      </p:sp>
      <p:sp>
        <p:nvSpPr>
          <p:cNvPr id="8" name="Tijdelijke aanduiding voor voettekst 7">
            <a:extLst>
              <a:ext uri="{FF2B5EF4-FFF2-40B4-BE49-F238E27FC236}">
                <a16:creationId xmlns:a16="http://schemas.microsoft.com/office/drawing/2014/main" id="{61B31C45-248D-4809-B500-93D6653A77F2}"/>
              </a:ext>
            </a:extLst>
          </p:cNvPr>
          <p:cNvSpPr>
            <a:spLocks noGrp="1"/>
          </p:cNvSpPr>
          <p:nvPr>
            <p:ph type="ftr" sz="quarter" idx="11"/>
          </p:nvPr>
        </p:nvSpPr>
        <p:spPr>
          <a:xfrm>
            <a:off x="1174750" y="6325170"/>
            <a:ext cx="4921250" cy="216000"/>
          </a:xfrm>
        </p:spPr>
        <p:txBody>
          <a:bodyPr anchor="t">
            <a:normAutofit/>
          </a:bodyPr>
          <a:lstStyle/>
          <a:p>
            <a:pPr>
              <a:spcAft>
                <a:spcPts val="600"/>
              </a:spcAft>
            </a:pPr>
            <a:r>
              <a:rPr lang="nl-NL" dirty="0"/>
              <a:t>Bodem</a:t>
            </a:r>
            <a:endParaRPr lang="nl-NL"/>
          </a:p>
        </p:txBody>
      </p:sp>
      <p:sp>
        <p:nvSpPr>
          <p:cNvPr id="7" name="Tijdelijke aanduiding voor datum 6">
            <a:extLst>
              <a:ext uri="{FF2B5EF4-FFF2-40B4-BE49-F238E27FC236}">
                <a16:creationId xmlns:a16="http://schemas.microsoft.com/office/drawing/2014/main" id="{2CD98238-78B1-4AF6-9C4F-3E9AE167044B}"/>
              </a:ext>
            </a:extLst>
          </p:cNvPr>
          <p:cNvSpPr>
            <a:spLocks noGrp="1"/>
          </p:cNvSpPr>
          <p:nvPr>
            <p:ph type="dt" sz="half" idx="10"/>
          </p:nvPr>
        </p:nvSpPr>
        <p:spPr>
          <a:xfrm>
            <a:off x="371476" y="6325170"/>
            <a:ext cx="803274" cy="216000"/>
          </a:xfrm>
        </p:spPr>
        <p:txBody>
          <a:bodyPr anchor="t">
            <a:normAutofit/>
          </a:bodyPr>
          <a:lstStyle/>
          <a:p>
            <a:pPr>
              <a:spcAft>
                <a:spcPts val="600"/>
              </a:spcAft>
            </a:pPr>
            <a:fld id="{15172A68-2734-407A-87C0-2D130B303D01}" type="datetime1">
              <a:rPr lang="nl-NL" smtClean="0"/>
              <a:pPr>
                <a:spcAft>
                  <a:spcPts val="600"/>
                </a:spcAft>
              </a:pPr>
              <a:t>27-11-2022</a:t>
            </a:fld>
            <a:endParaRPr lang="nl-NL"/>
          </a:p>
        </p:txBody>
      </p:sp>
      <p:sp>
        <p:nvSpPr>
          <p:cNvPr id="11" name="Tijdelijke aanduiding voor dianummer 10">
            <a:extLst>
              <a:ext uri="{FF2B5EF4-FFF2-40B4-BE49-F238E27FC236}">
                <a16:creationId xmlns:a16="http://schemas.microsoft.com/office/drawing/2014/main" id="{ABF0EF51-7530-4467-B5FB-4A1C1F615338}"/>
              </a:ext>
            </a:extLst>
          </p:cNvPr>
          <p:cNvSpPr>
            <a:spLocks noGrp="1"/>
          </p:cNvSpPr>
          <p:nvPr>
            <p:ph type="sldNum" sz="quarter" idx="12"/>
          </p:nvPr>
        </p:nvSpPr>
        <p:spPr>
          <a:xfrm>
            <a:off x="370800" y="7020000"/>
            <a:ext cx="311944" cy="216000"/>
          </a:xfrm>
        </p:spPr>
        <p:txBody>
          <a:bodyPr/>
          <a:lstStyle/>
          <a:p>
            <a:pPr>
              <a:spcAft>
                <a:spcPts val="600"/>
              </a:spcAft>
            </a:pPr>
            <a:fld id="{45B76B8B-DE07-48A4-9913-B57A52F2F853}" type="slidenum">
              <a:rPr lang="nl-NL" smtClean="0"/>
              <a:pPr>
                <a:spcAft>
                  <a:spcPts val="600"/>
                </a:spcAft>
              </a:pPr>
              <a:t>1</a:t>
            </a:fld>
            <a:endParaRPr lang="nl-NL"/>
          </a:p>
        </p:txBody>
      </p:sp>
    </p:spTree>
    <p:extLst>
      <p:ext uri="{BB962C8B-B14F-4D97-AF65-F5344CB8AC3E}">
        <p14:creationId xmlns:p14="http://schemas.microsoft.com/office/powerpoint/2010/main" val="641396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sz="3200" dirty="0">
                <a:latin typeface="+mn-lt"/>
              </a:rPr>
              <a:t>Zorgplicht</a:t>
            </a:r>
          </a:p>
        </p:txBody>
      </p:sp>
      <p:sp>
        <p:nvSpPr>
          <p:cNvPr id="3" name="Tijdelijke aanduiding voor inhoud 2">
            <a:extLst>
              <a:ext uri="{FF2B5EF4-FFF2-40B4-BE49-F238E27FC236}">
                <a16:creationId xmlns:a16="http://schemas.microsoft.com/office/drawing/2014/main" id="{9F35F8CF-2E22-41DB-B391-96E969CEC7D5}"/>
              </a:ext>
            </a:extLst>
          </p:cNvPr>
          <p:cNvSpPr>
            <a:spLocks noGrp="1"/>
          </p:cNvSpPr>
          <p:nvPr>
            <p:ph idx="1"/>
          </p:nvPr>
        </p:nvSpPr>
        <p:spPr>
          <a:xfrm>
            <a:off x="292100" y="1098101"/>
            <a:ext cx="11449050" cy="4419599"/>
          </a:xfrm>
        </p:spPr>
        <p:txBody>
          <a:bodyPr/>
          <a:lstStyle/>
          <a:p>
            <a:pPr marL="0" indent="0">
              <a:buNone/>
            </a:pPr>
            <a:r>
              <a:rPr lang="nl-NL" sz="2000" dirty="0">
                <a:effectLst/>
                <a:latin typeface="Arial" panose="020B0604020202020204" pitchFamily="34" charset="0"/>
              </a:rPr>
              <a:t>ALGEMENE ZORGPLICHT Artikel 1.11 </a:t>
            </a:r>
            <a:br>
              <a:rPr lang="nl-NL" sz="2000" dirty="0">
                <a:effectLst/>
                <a:latin typeface="Arial" panose="020B0604020202020204" pitchFamily="34" charset="0"/>
              </a:rPr>
            </a:br>
            <a:endParaRPr lang="nl-NL" sz="2000" dirty="0">
              <a:effectLst/>
              <a:latin typeface="Arial" panose="020B0604020202020204" pitchFamily="34" charset="0"/>
            </a:endParaRPr>
          </a:p>
          <a:p>
            <a:pPr marL="457200" indent="-457200">
              <a:buFont typeface="+mj-lt"/>
              <a:buAutoNum type="arabicPeriod"/>
            </a:pPr>
            <a:r>
              <a:rPr lang="nl-NL" sz="2000" dirty="0">
                <a:effectLst/>
                <a:latin typeface="Arial" panose="020B0604020202020204" pitchFamily="34" charset="0"/>
              </a:rPr>
              <a:t>Eenieder neemt voldoende zorg in acht voor Natura 2000-gebieden, bijzondere nationale natuurgebieden en voor in het wild levende dieren en planten, en hun directe leefomgeving. </a:t>
            </a:r>
            <a:br>
              <a:rPr lang="nl-NL" sz="2000" dirty="0">
                <a:effectLst/>
                <a:latin typeface="Arial" panose="020B0604020202020204" pitchFamily="34" charset="0"/>
              </a:rPr>
            </a:br>
            <a:endParaRPr lang="nl-NL" sz="2000" dirty="0">
              <a:effectLst/>
              <a:latin typeface="Arial" panose="020B0604020202020204" pitchFamily="34" charset="0"/>
            </a:endParaRPr>
          </a:p>
          <a:p>
            <a:pPr marL="457200" indent="-457200">
              <a:buFont typeface="+mj-lt"/>
              <a:buAutoNum type="arabicPeriod"/>
            </a:pPr>
            <a:r>
              <a:rPr lang="nl-NL" sz="2000" dirty="0">
                <a:effectLst/>
                <a:latin typeface="Arial" panose="020B0604020202020204" pitchFamily="34" charset="0"/>
              </a:rPr>
              <a:t>De zorg houdt in ieder geval in dat eenieder die weet of redelijkerwijs kan vermoeden dat door zijn handelen of nalaten nadelige gevolgen kunnen worden veroorzaakt voor Natura 2000-gebied, een bijzonder nationaal natuurgebied of voor in het wild levend planten en dieren: </a:t>
            </a:r>
            <a:br>
              <a:rPr lang="nl-NL" sz="2000" dirty="0">
                <a:effectLst/>
                <a:latin typeface="Arial" panose="020B0604020202020204" pitchFamily="34" charset="0"/>
              </a:rPr>
            </a:br>
            <a:endParaRPr lang="nl-NL" sz="2000" dirty="0">
              <a:effectLst/>
              <a:latin typeface="Arial" panose="020B0604020202020204" pitchFamily="34" charset="0"/>
            </a:endParaRPr>
          </a:p>
          <a:p>
            <a:pPr marL="889200" lvl="2" indent="-457200">
              <a:buAutoNum type="alphaLcPeriod"/>
            </a:pPr>
            <a:r>
              <a:rPr lang="nl-NL" sz="2000" dirty="0">
                <a:effectLst/>
                <a:latin typeface="Arial" panose="020B0604020202020204" pitchFamily="34" charset="0"/>
              </a:rPr>
              <a:t>Dergelijke handelingen achterwege laat, dan wel, </a:t>
            </a:r>
            <a:br>
              <a:rPr lang="nl-NL" sz="2000" dirty="0">
                <a:effectLst/>
                <a:latin typeface="Arial" panose="020B0604020202020204" pitchFamily="34" charset="0"/>
              </a:rPr>
            </a:br>
            <a:endParaRPr lang="nl-NL" sz="2000" dirty="0">
              <a:effectLst/>
              <a:latin typeface="Arial" panose="020B0604020202020204" pitchFamily="34" charset="0"/>
            </a:endParaRPr>
          </a:p>
          <a:p>
            <a:pPr marL="889200" lvl="2" indent="-457200">
              <a:buAutoNum type="alphaLcPeriod"/>
            </a:pPr>
            <a:r>
              <a:rPr lang="nl-NL" sz="2000" dirty="0">
                <a:effectLst/>
                <a:latin typeface="Arial" panose="020B0604020202020204" pitchFamily="34" charset="0"/>
              </a:rPr>
              <a:t>Indien dat achterwege laten niet kan worden gevergd, de noodzakelijke maatregelen treft om die gevolgen te voorkomen of, </a:t>
            </a:r>
            <a:br>
              <a:rPr lang="nl-NL" sz="2000" dirty="0">
                <a:effectLst/>
                <a:latin typeface="Arial" panose="020B0604020202020204" pitchFamily="34" charset="0"/>
              </a:rPr>
            </a:br>
            <a:endParaRPr lang="nl-NL" sz="2000" dirty="0">
              <a:effectLst/>
              <a:latin typeface="Arial" panose="020B0604020202020204" pitchFamily="34" charset="0"/>
            </a:endParaRPr>
          </a:p>
          <a:p>
            <a:pPr marL="889200" lvl="2" indent="-457200">
              <a:buAutoNum type="alphaLcPeriod"/>
            </a:pPr>
            <a:r>
              <a:rPr lang="nl-NL" sz="2000" dirty="0">
                <a:effectLst/>
                <a:latin typeface="Arial" panose="020B0604020202020204" pitchFamily="34" charset="0"/>
              </a:rPr>
              <a:t>Voor zover die gevolgen niet kunnen worden voorkomen, deze zoveel mogelijk beperkt of ongedaan maakt.</a:t>
            </a:r>
            <a:endParaRPr lang="nl-NL" sz="2000" dirty="0"/>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sp>
        <p:nvSpPr>
          <p:cNvPr id="5" name="Tijdelijke aanduiding voor voettekst 4">
            <a:extLst>
              <a:ext uri="{FF2B5EF4-FFF2-40B4-BE49-F238E27FC236}">
                <a16:creationId xmlns:a16="http://schemas.microsoft.com/office/drawing/2014/main" id="{EFE4F9DA-C456-402E-9AA4-950F3DCC2804}"/>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353D2453-CB25-4076-98F3-FE55ECA3F9E9}"/>
              </a:ext>
            </a:extLst>
          </p:cNvPr>
          <p:cNvSpPr>
            <a:spLocks noGrp="1"/>
          </p:cNvSpPr>
          <p:nvPr>
            <p:ph type="sldNum" sz="quarter" idx="12"/>
          </p:nvPr>
        </p:nvSpPr>
        <p:spPr/>
        <p:txBody>
          <a:bodyPr/>
          <a:lstStyle/>
          <a:p>
            <a:fld id="{45B76B8B-DE07-48A4-9913-B57A52F2F853}" type="slidenum">
              <a:rPr lang="nl-NL" noProof="0" smtClean="0"/>
              <a:t>2</a:t>
            </a:fld>
            <a:endParaRPr lang="nl-NL" noProof="0"/>
          </a:p>
        </p:txBody>
      </p:sp>
    </p:spTree>
    <p:extLst>
      <p:ext uri="{BB962C8B-B14F-4D97-AF65-F5344CB8AC3E}">
        <p14:creationId xmlns:p14="http://schemas.microsoft.com/office/powerpoint/2010/main" val="2330596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sz="3200" dirty="0">
                <a:latin typeface="+mn-lt"/>
              </a:rPr>
              <a:t>Zorgvuldig handelen</a:t>
            </a:r>
          </a:p>
        </p:txBody>
      </p:sp>
      <p:sp>
        <p:nvSpPr>
          <p:cNvPr id="3" name="Tijdelijke aanduiding voor inhoud 2">
            <a:extLst>
              <a:ext uri="{FF2B5EF4-FFF2-40B4-BE49-F238E27FC236}">
                <a16:creationId xmlns:a16="http://schemas.microsoft.com/office/drawing/2014/main" id="{9F35F8CF-2E22-41DB-B391-96E969CEC7D5}"/>
              </a:ext>
            </a:extLst>
          </p:cNvPr>
          <p:cNvSpPr>
            <a:spLocks noGrp="1"/>
          </p:cNvSpPr>
          <p:nvPr>
            <p:ph idx="1"/>
          </p:nvPr>
        </p:nvSpPr>
        <p:spPr>
          <a:xfrm>
            <a:off x="292100" y="1098101"/>
            <a:ext cx="11449050" cy="4419599"/>
          </a:xfrm>
        </p:spPr>
        <p:txBody>
          <a:bodyPr/>
          <a:lstStyle/>
          <a:p>
            <a:r>
              <a:rPr lang="nl-NL" sz="2000" dirty="0">
                <a:latin typeface="Arial" panose="020B0604020202020204" pitchFamily="34" charset="0"/>
              </a:rPr>
              <a:t>Inspecteren en markeren</a:t>
            </a:r>
          </a:p>
          <a:p>
            <a:r>
              <a:rPr lang="nl-NL" sz="2000" dirty="0">
                <a:latin typeface="Arial" panose="020B0604020202020204" pitchFamily="34" charset="0"/>
              </a:rPr>
              <a:t>Keuze werkperiode (zie bv een </a:t>
            </a:r>
            <a:r>
              <a:rPr lang="nl-NL" sz="2000" dirty="0">
                <a:latin typeface="Arial" panose="020B0604020202020204" pitchFamily="34" charset="0"/>
                <a:hlinkClick r:id="rId3"/>
              </a:rPr>
              <a:t>natuurkalender</a:t>
            </a:r>
            <a:r>
              <a:rPr lang="nl-NL" sz="2000" dirty="0">
                <a:latin typeface="Arial" panose="020B0604020202020204" pitchFamily="34" charset="0"/>
              </a:rPr>
              <a:t>)</a:t>
            </a:r>
          </a:p>
          <a:p>
            <a:r>
              <a:rPr lang="nl-NL" sz="2000" dirty="0">
                <a:latin typeface="Arial" panose="020B0604020202020204" pitchFamily="34" charset="0"/>
              </a:rPr>
              <a:t>Werkrichting</a:t>
            </a:r>
          </a:p>
          <a:p>
            <a:r>
              <a:rPr lang="nl-NL" sz="2000" dirty="0">
                <a:latin typeface="Arial" panose="020B0604020202020204" pitchFamily="34" charset="0"/>
              </a:rPr>
              <a:t>Gebruik geluidsarme machines</a:t>
            </a:r>
          </a:p>
          <a:p>
            <a:r>
              <a:rPr lang="nl-NL" sz="2000" dirty="0">
                <a:latin typeface="Arial" panose="020B0604020202020204" pitchFamily="34" charset="0"/>
              </a:rPr>
              <a:t>Houd tempo in je werk</a:t>
            </a:r>
          </a:p>
          <a:p>
            <a:r>
              <a:rPr lang="nl-NL" sz="2000" dirty="0">
                <a:latin typeface="Arial" panose="020B0604020202020204" pitchFamily="34" charset="0"/>
              </a:rPr>
              <a:t>Voorkom bodemverdichting en </a:t>
            </a:r>
            <a:r>
              <a:rPr lang="nl-NL" sz="2000" dirty="0" err="1">
                <a:latin typeface="Arial" panose="020B0604020202020204" pitchFamily="34" charset="0"/>
              </a:rPr>
              <a:t>insporing</a:t>
            </a:r>
            <a:endParaRPr lang="nl-NL" sz="2000" dirty="0">
              <a:latin typeface="Arial" panose="020B0604020202020204" pitchFamily="34" charset="0"/>
            </a:endParaRPr>
          </a:p>
          <a:p>
            <a:endParaRPr lang="nl-NL" sz="2000" dirty="0">
              <a:latin typeface="Arial" panose="020B0604020202020204" pitchFamily="34" charset="0"/>
            </a:endParaRPr>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sp>
        <p:nvSpPr>
          <p:cNvPr id="5" name="Tijdelijke aanduiding voor voettekst 4">
            <a:extLst>
              <a:ext uri="{FF2B5EF4-FFF2-40B4-BE49-F238E27FC236}">
                <a16:creationId xmlns:a16="http://schemas.microsoft.com/office/drawing/2014/main" id="{EFE4F9DA-C456-402E-9AA4-950F3DCC2804}"/>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353D2453-CB25-4076-98F3-FE55ECA3F9E9}"/>
              </a:ext>
            </a:extLst>
          </p:cNvPr>
          <p:cNvSpPr>
            <a:spLocks noGrp="1"/>
          </p:cNvSpPr>
          <p:nvPr>
            <p:ph type="sldNum" sz="quarter" idx="12"/>
          </p:nvPr>
        </p:nvSpPr>
        <p:spPr/>
        <p:txBody>
          <a:bodyPr/>
          <a:lstStyle/>
          <a:p>
            <a:fld id="{45B76B8B-DE07-48A4-9913-B57A52F2F853}" type="slidenum">
              <a:rPr lang="nl-NL" noProof="0" smtClean="0"/>
              <a:t>3</a:t>
            </a:fld>
            <a:endParaRPr lang="nl-NL" noProof="0"/>
          </a:p>
        </p:txBody>
      </p:sp>
      <p:pic>
        <p:nvPicPr>
          <p:cNvPr id="8" name="Afbeelding 7">
            <a:extLst>
              <a:ext uri="{FF2B5EF4-FFF2-40B4-BE49-F238E27FC236}">
                <a16:creationId xmlns:a16="http://schemas.microsoft.com/office/drawing/2014/main" id="{955FD90A-C991-4545-AC86-30FEABD4E901}"/>
              </a:ext>
            </a:extLst>
          </p:cNvPr>
          <p:cNvPicPr>
            <a:picLocks noChangeAspect="1"/>
          </p:cNvPicPr>
          <p:nvPr/>
        </p:nvPicPr>
        <p:blipFill>
          <a:blip r:embed="rId4"/>
          <a:stretch>
            <a:fillRect/>
          </a:stretch>
        </p:blipFill>
        <p:spPr>
          <a:xfrm>
            <a:off x="292100" y="3019640"/>
            <a:ext cx="10712598" cy="3116034"/>
          </a:xfrm>
          <a:prstGeom prst="rect">
            <a:avLst/>
          </a:prstGeom>
        </p:spPr>
      </p:pic>
      <p:pic>
        <p:nvPicPr>
          <p:cNvPr id="10" name="Afbeelding 9" descr="Afbeelding met gras, buiten, lucht, veld&#10;&#10;Automatisch gegenereerde beschrijving">
            <a:extLst>
              <a:ext uri="{FF2B5EF4-FFF2-40B4-BE49-F238E27FC236}">
                <a16:creationId xmlns:a16="http://schemas.microsoft.com/office/drawing/2014/main" id="{BF027E2E-01EF-49C3-A4C0-80F568B75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9496" y="1045536"/>
            <a:ext cx="3959726" cy="5279634"/>
          </a:xfrm>
          <a:prstGeom prst="rect">
            <a:avLst/>
          </a:prstGeom>
        </p:spPr>
      </p:pic>
      <p:pic>
        <p:nvPicPr>
          <p:cNvPr id="12" name="Afbeelding 11">
            <a:extLst>
              <a:ext uri="{FF2B5EF4-FFF2-40B4-BE49-F238E27FC236}">
                <a16:creationId xmlns:a16="http://schemas.microsoft.com/office/drawing/2014/main" id="{84254294-8709-45E6-A9A0-7A82291B0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7091" y="818585"/>
            <a:ext cx="4550153" cy="5637900"/>
          </a:xfrm>
          <a:prstGeom prst="rect">
            <a:avLst/>
          </a:prstGeom>
        </p:spPr>
      </p:pic>
      <p:pic>
        <p:nvPicPr>
          <p:cNvPr id="14" name="Afbeelding 13" descr="Afbeelding met gereedschap&#10;&#10;Automatisch gegenereerde beschrijving">
            <a:extLst>
              <a:ext uri="{FF2B5EF4-FFF2-40B4-BE49-F238E27FC236}">
                <a16:creationId xmlns:a16="http://schemas.microsoft.com/office/drawing/2014/main" id="{BCC2AC6B-DD41-402F-849C-F643F4412EDB}"/>
              </a:ext>
            </a:extLst>
          </p:cNvPr>
          <p:cNvPicPr>
            <a:picLocks noChangeAspect="1"/>
          </p:cNvPicPr>
          <p:nvPr/>
        </p:nvPicPr>
        <p:blipFill rotWithShape="1">
          <a:blip r:embed="rId7">
            <a:extLst>
              <a:ext uri="{28A0092B-C50C-407E-A947-70E740481C1C}">
                <a14:useLocalDpi xmlns:a14="http://schemas.microsoft.com/office/drawing/2010/main" val="0"/>
              </a:ext>
            </a:extLst>
          </a:blip>
          <a:srcRect t="21703" b="31424"/>
          <a:stretch/>
        </p:blipFill>
        <p:spPr>
          <a:xfrm>
            <a:off x="388349" y="3307900"/>
            <a:ext cx="7620000" cy="2678811"/>
          </a:xfrm>
          <a:prstGeom prst="rect">
            <a:avLst/>
          </a:prstGeom>
        </p:spPr>
      </p:pic>
      <p:pic>
        <p:nvPicPr>
          <p:cNvPr id="15" name="Afbeelding 14">
            <a:extLst>
              <a:ext uri="{FF2B5EF4-FFF2-40B4-BE49-F238E27FC236}">
                <a16:creationId xmlns:a16="http://schemas.microsoft.com/office/drawing/2014/main" id="{F91D8623-3D72-43AC-9A60-36FF19FC4D0B}"/>
              </a:ext>
            </a:extLst>
          </p:cNvPr>
          <p:cNvPicPr>
            <a:picLocks noChangeAspect="1"/>
          </p:cNvPicPr>
          <p:nvPr/>
        </p:nvPicPr>
        <p:blipFill>
          <a:blip r:embed="rId8"/>
          <a:stretch>
            <a:fillRect/>
          </a:stretch>
        </p:blipFill>
        <p:spPr>
          <a:xfrm>
            <a:off x="5590644" y="2531115"/>
            <a:ext cx="6311289" cy="3550100"/>
          </a:xfrm>
          <a:prstGeom prst="rect">
            <a:avLst/>
          </a:prstGeom>
        </p:spPr>
      </p:pic>
      <p:pic>
        <p:nvPicPr>
          <p:cNvPr id="16" name="Afbeelding 15">
            <a:extLst>
              <a:ext uri="{FF2B5EF4-FFF2-40B4-BE49-F238E27FC236}">
                <a16:creationId xmlns:a16="http://schemas.microsoft.com/office/drawing/2014/main" id="{BC7B4619-EE54-42CA-BAC1-1482D9DFD91D}"/>
              </a:ext>
            </a:extLst>
          </p:cNvPr>
          <p:cNvPicPr>
            <a:picLocks noChangeAspect="1"/>
          </p:cNvPicPr>
          <p:nvPr/>
        </p:nvPicPr>
        <p:blipFill>
          <a:blip r:embed="rId9"/>
          <a:stretch>
            <a:fillRect/>
          </a:stretch>
        </p:blipFill>
        <p:spPr>
          <a:xfrm>
            <a:off x="371476" y="3063285"/>
            <a:ext cx="7443454" cy="3244881"/>
          </a:xfrm>
          <a:prstGeom prst="rect">
            <a:avLst/>
          </a:prstGeom>
        </p:spPr>
      </p:pic>
    </p:spTree>
    <p:extLst>
      <p:ext uri="{BB962C8B-B14F-4D97-AF65-F5344CB8AC3E}">
        <p14:creationId xmlns:p14="http://schemas.microsoft.com/office/powerpoint/2010/main" val="89487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sz="3200" dirty="0">
                <a:latin typeface="+mn-lt"/>
              </a:rPr>
              <a:t>Beschermde planten en dieren</a:t>
            </a:r>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sp>
        <p:nvSpPr>
          <p:cNvPr id="5" name="Tijdelijke aanduiding voor voettekst 4">
            <a:extLst>
              <a:ext uri="{FF2B5EF4-FFF2-40B4-BE49-F238E27FC236}">
                <a16:creationId xmlns:a16="http://schemas.microsoft.com/office/drawing/2014/main" id="{EFE4F9DA-C456-402E-9AA4-950F3DCC2804}"/>
              </a:ext>
            </a:extLst>
          </p:cNvPr>
          <p:cNvSpPr>
            <a:spLocks noGrp="1"/>
          </p:cNvSpPr>
          <p:nvPr>
            <p:ph type="ftr" sz="quarter" idx="11"/>
          </p:nvPr>
        </p:nvSpPr>
        <p:spPr/>
        <p:txBody>
          <a:bodyPr/>
          <a:lstStyle/>
          <a:p>
            <a:r>
              <a:rPr lang="nl-NL" noProof="0" dirty="0"/>
              <a:t>Wet natuurbescherming</a:t>
            </a:r>
          </a:p>
        </p:txBody>
      </p:sp>
      <p:sp>
        <p:nvSpPr>
          <p:cNvPr id="6" name="Tijdelijke aanduiding voor dianummer 5">
            <a:extLst>
              <a:ext uri="{FF2B5EF4-FFF2-40B4-BE49-F238E27FC236}">
                <a16:creationId xmlns:a16="http://schemas.microsoft.com/office/drawing/2014/main" id="{353D2453-CB25-4076-98F3-FE55ECA3F9E9}"/>
              </a:ext>
            </a:extLst>
          </p:cNvPr>
          <p:cNvSpPr>
            <a:spLocks noGrp="1"/>
          </p:cNvSpPr>
          <p:nvPr>
            <p:ph type="sldNum" sz="quarter" idx="12"/>
          </p:nvPr>
        </p:nvSpPr>
        <p:spPr/>
        <p:txBody>
          <a:bodyPr/>
          <a:lstStyle/>
          <a:p>
            <a:fld id="{45B76B8B-DE07-48A4-9913-B57A52F2F853}" type="slidenum">
              <a:rPr lang="nl-NL" noProof="0" smtClean="0"/>
              <a:t>4</a:t>
            </a:fld>
            <a:endParaRPr lang="nl-NL" noProof="0"/>
          </a:p>
        </p:txBody>
      </p:sp>
      <p:graphicFrame>
        <p:nvGraphicFramePr>
          <p:cNvPr id="10" name="Tabel 9">
            <a:extLst>
              <a:ext uri="{FF2B5EF4-FFF2-40B4-BE49-F238E27FC236}">
                <a16:creationId xmlns:a16="http://schemas.microsoft.com/office/drawing/2014/main" id="{CDAA990F-48A1-4DA9-8186-FAAC1BBB4C53}"/>
              </a:ext>
            </a:extLst>
          </p:cNvPr>
          <p:cNvGraphicFramePr>
            <a:graphicFrameLocks noGrp="1"/>
          </p:cNvGraphicFramePr>
          <p:nvPr>
            <p:extLst>
              <p:ext uri="{D42A27DB-BD31-4B8C-83A1-F6EECF244321}">
                <p14:modId xmlns:p14="http://schemas.microsoft.com/office/powerpoint/2010/main" val="4133397053"/>
              </p:ext>
            </p:extLst>
          </p:nvPr>
        </p:nvGraphicFramePr>
        <p:xfrm>
          <a:off x="371475" y="906443"/>
          <a:ext cx="3955975" cy="4389120"/>
        </p:xfrm>
        <a:graphic>
          <a:graphicData uri="http://schemas.openxmlformats.org/drawingml/2006/table">
            <a:tbl>
              <a:tblPr firstRow="1" bandRow="1">
                <a:tableStyleId>{93296810-A885-4BE3-A3E7-6D5BEEA58F35}</a:tableStyleId>
              </a:tblPr>
              <a:tblGrid>
                <a:gridCol w="2328049">
                  <a:extLst>
                    <a:ext uri="{9D8B030D-6E8A-4147-A177-3AD203B41FA5}">
                      <a16:colId xmlns:a16="http://schemas.microsoft.com/office/drawing/2014/main" val="3050865983"/>
                    </a:ext>
                  </a:extLst>
                </a:gridCol>
                <a:gridCol w="1627926">
                  <a:extLst>
                    <a:ext uri="{9D8B030D-6E8A-4147-A177-3AD203B41FA5}">
                      <a16:colId xmlns:a16="http://schemas.microsoft.com/office/drawing/2014/main" val="2224928774"/>
                    </a:ext>
                  </a:extLst>
                </a:gridCol>
              </a:tblGrid>
              <a:tr h="288930">
                <a:tc>
                  <a:txBody>
                    <a:bodyPr/>
                    <a:lstStyle/>
                    <a:p>
                      <a:endParaRPr lang="nl-NL" sz="1400" dirty="0"/>
                    </a:p>
                  </a:txBody>
                  <a:tcPr/>
                </a:tc>
                <a:tc>
                  <a:txBody>
                    <a:bodyPr/>
                    <a:lstStyle/>
                    <a:p>
                      <a:r>
                        <a:rPr lang="nl-NL" sz="1400" dirty="0"/>
                        <a:t>Beschermde soorten</a:t>
                      </a:r>
                    </a:p>
                  </a:txBody>
                  <a:tcPr/>
                </a:tc>
                <a:extLst>
                  <a:ext uri="{0D108BD9-81ED-4DB2-BD59-A6C34878D82A}">
                    <a16:rowId xmlns:a16="http://schemas.microsoft.com/office/drawing/2014/main" val="799518019"/>
                  </a:ext>
                </a:extLst>
              </a:tr>
              <a:tr h="288930">
                <a:tc>
                  <a:txBody>
                    <a:bodyPr/>
                    <a:lstStyle/>
                    <a:p>
                      <a:r>
                        <a:rPr lang="nl-NL" sz="1400" dirty="0"/>
                        <a:t>Vogels</a:t>
                      </a:r>
                    </a:p>
                  </a:txBody>
                  <a:tcPr/>
                </a:tc>
                <a:tc>
                  <a:txBody>
                    <a:bodyPr/>
                    <a:lstStyle/>
                    <a:p>
                      <a:r>
                        <a:rPr lang="nl-NL" sz="1400" dirty="0"/>
                        <a:t>Alle inheemse soorten</a:t>
                      </a:r>
                    </a:p>
                  </a:txBody>
                  <a:tcPr/>
                </a:tc>
                <a:extLst>
                  <a:ext uri="{0D108BD9-81ED-4DB2-BD59-A6C34878D82A}">
                    <a16:rowId xmlns:a16="http://schemas.microsoft.com/office/drawing/2014/main" val="607083112"/>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Planten</a:t>
                      </a:r>
                    </a:p>
                  </a:txBody>
                  <a:tcPr/>
                </a:tc>
                <a:tc>
                  <a:txBody>
                    <a:bodyPr/>
                    <a:lstStyle/>
                    <a:p>
                      <a:r>
                        <a:rPr lang="nl-NL" sz="1400" dirty="0"/>
                        <a:t>80</a:t>
                      </a:r>
                    </a:p>
                  </a:txBody>
                  <a:tcPr/>
                </a:tc>
                <a:extLst>
                  <a:ext uri="{0D108BD9-81ED-4DB2-BD59-A6C34878D82A}">
                    <a16:rowId xmlns:a16="http://schemas.microsoft.com/office/drawing/2014/main" val="767102001"/>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Zoogdieren terrestrisch</a:t>
                      </a:r>
                    </a:p>
                  </a:txBody>
                  <a:tcPr/>
                </a:tc>
                <a:tc>
                  <a:txBody>
                    <a:bodyPr/>
                    <a:lstStyle/>
                    <a:p>
                      <a:r>
                        <a:rPr lang="nl-NL" sz="1400" dirty="0"/>
                        <a:t>39</a:t>
                      </a:r>
                    </a:p>
                  </a:txBody>
                  <a:tcPr/>
                </a:tc>
                <a:extLst>
                  <a:ext uri="{0D108BD9-81ED-4DB2-BD59-A6C34878D82A}">
                    <a16:rowId xmlns:a16="http://schemas.microsoft.com/office/drawing/2014/main" val="2085787395"/>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Vleermuizen</a:t>
                      </a:r>
                    </a:p>
                  </a:txBody>
                  <a:tcPr/>
                </a:tc>
                <a:tc>
                  <a:txBody>
                    <a:bodyPr/>
                    <a:lstStyle/>
                    <a:p>
                      <a:r>
                        <a:rPr lang="nl-NL" sz="1400" dirty="0"/>
                        <a:t>22</a:t>
                      </a:r>
                    </a:p>
                  </a:txBody>
                  <a:tcPr/>
                </a:tc>
                <a:extLst>
                  <a:ext uri="{0D108BD9-81ED-4DB2-BD59-A6C34878D82A}">
                    <a16:rowId xmlns:a16="http://schemas.microsoft.com/office/drawing/2014/main" val="2438252965"/>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Zoogdieren marien</a:t>
                      </a:r>
                    </a:p>
                  </a:txBody>
                  <a:tcPr/>
                </a:tc>
                <a:tc>
                  <a:txBody>
                    <a:bodyPr/>
                    <a:lstStyle/>
                    <a:p>
                      <a:r>
                        <a:rPr lang="nl-NL" sz="1400" dirty="0"/>
                        <a:t>7</a:t>
                      </a:r>
                    </a:p>
                  </a:txBody>
                  <a:tcPr/>
                </a:tc>
                <a:extLst>
                  <a:ext uri="{0D108BD9-81ED-4DB2-BD59-A6C34878D82A}">
                    <a16:rowId xmlns:a16="http://schemas.microsoft.com/office/drawing/2014/main" val="343717451"/>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Vissen</a:t>
                      </a:r>
                    </a:p>
                  </a:txBody>
                  <a:tcPr/>
                </a:tc>
                <a:tc>
                  <a:txBody>
                    <a:bodyPr/>
                    <a:lstStyle/>
                    <a:p>
                      <a:r>
                        <a:rPr lang="nl-NL" sz="1400" dirty="0"/>
                        <a:t>10</a:t>
                      </a:r>
                    </a:p>
                  </a:txBody>
                  <a:tcPr/>
                </a:tc>
                <a:extLst>
                  <a:ext uri="{0D108BD9-81ED-4DB2-BD59-A6C34878D82A}">
                    <a16:rowId xmlns:a16="http://schemas.microsoft.com/office/drawing/2014/main" val="3703430576"/>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Amfibieën</a:t>
                      </a:r>
                    </a:p>
                  </a:txBody>
                  <a:tcPr/>
                </a:tc>
                <a:tc>
                  <a:txBody>
                    <a:bodyPr/>
                    <a:lstStyle/>
                    <a:p>
                      <a:r>
                        <a:rPr lang="nl-NL" sz="1400" dirty="0"/>
                        <a:t>12</a:t>
                      </a:r>
                    </a:p>
                  </a:txBody>
                  <a:tcPr/>
                </a:tc>
                <a:extLst>
                  <a:ext uri="{0D108BD9-81ED-4DB2-BD59-A6C34878D82A}">
                    <a16:rowId xmlns:a16="http://schemas.microsoft.com/office/drawing/2014/main" val="2991688232"/>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Reptielen</a:t>
                      </a:r>
                    </a:p>
                  </a:txBody>
                  <a:tcPr/>
                </a:tc>
                <a:tc>
                  <a:txBody>
                    <a:bodyPr/>
                    <a:lstStyle/>
                    <a:p>
                      <a:r>
                        <a:rPr lang="nl-NL" sz="1400" dirty="0"/>
                        <a:t>9</a:t>
                      </a:r>
                    </a:p>
                  </a:txBody>
                  <a:tcPr/>
                </a:tc>
                <a:extLst>
                  <a:ext uri="{0D108BD9-81ED-4DB2-BD59-A6C34878D82A}">
                    <a16:rowId xmlns:a16="http://schemas.microsoft.com/office/drawing/2014/main" val="117888882"/>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Vlinders</a:t>
                      </a:r>
                    </a:p>
                  </a:txBody>
                  <a:tcPr/>
                </a:tc>
                <a:tc>
                  <a:txBody>
                    <a:bodyPr/>
                    <a:lstStyle/>
                    <a:p>
                      <a:r>
                        <a:rPr lang="nl-NL" sz="1400" dirty="0"/>
                        <a:t>27</a:t>
                      </a:r>
                    </a:p>
                  </a:txBody>
                  <a:tcPr/>
                </a:tc>
                <a:extLst>
                  <a:ext uri="{0D108BD9-81ED-4DB2-BD59-A6C34878D82A}">
                    <a16:rowId xmlns:a16="http://schemas.microsoft.com/office/drawing/2014/main" val="590213405"/>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Libellen</a:t>
                      </a:r>
                    </a:p>
                  </a:txBody>
                  <a:tcPr/>
                </a:tc>
                <a:tc>
                  <a:txBody>
                    <a:bodyPr/>
                    <a:lstStyle/>
                    <a:p>
                      <a:r>
                        <a:rPr lang="nl-NL" sz="1400" dirty="0"/>
                        <a:t>16</a:t>
                      </a:r>
                    </a:p>
                  </a:txBody>
                  <a:tcPr/>
                </a:tc>
                <a:extLst>
                  <a:ext uri="{0D108BD9-81ED-4DB2-BD59-A6C34878D82A}">
                    <a16:rowId xmlns:a16="http://schemas.microsoft.com/office/drawing/2014/main" val="2663127552"/>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Kevers</a:t>
                      </a:r>
                    </a:p>
                  </a:txBody>
                  <a:tcPr/>
                </a:tc>
                <a:tc>
                  <a:txBody>
                    <a:bodyPr/>
                    <a:lstStyle/>
                    <a:p>
                      <a:r>
                        <a:rPr lang="nl-NL" sz="1400" dirty="0"/>
                        <a:t>6</a:t>
                      </a:r>
                    </a:p>
                  </a:txBody>
                  <a:tcPr/>
                </a:tc>
                <a:extLst>
                  <a:ext uri="{0D108BD9-81ED-4DB2-BD59-A6C34878D82A}">
                    <a16:rowId xmlns:a16="http://schemas.microsoft.com/office/drawing/2014/main" val="2925287745"/>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Overige soorten</a:t>
                      </a:r>
                    </a:p>
                  </a:txBody>
                  <a:tcPr/>
                </a:tc>
                <a:tc>
                  <a:txBody>
                    <a:bodyPr/>
                    <a:lstStyle/>
                    <a:p>
                      <a:r>
                        <a:rPr lang="nl-NL" sz="1400" dirty="0"/>
                        <a:t>3</a:t>
                      </a:r>
                    </a:p>
                  </a:txBody>
                  <a:tcPr/>
                </a:tc>
                <a:extLst>
                  <a:ext uri="{0D108BD9-81ED-4DB2-BD59-A6C34878D82A}">
                    <a16:rowId xmlns:a16="http://schemas.microsoft.com/office/drawing/2014/main" val="3240125018"/>
                  </a:ext>
                </a:extLst>
              </a:tr>
            </a:tbl>
          </a:graphicData>
        </a:graphic>
      </p:graphicFrame>
      <p:pic>
        <p:nvPicPr>
          <p:cNvPr id="11" name="Afbeelding 10">
            <a:extLst>
              <a:ext uri="{FF2B5EF4-FFF2-40B4-BE49-F238E27FC236}">
                <a16:creationId xmlns:a16="http://schemas.microsoft.com/office/drawing/2014/main" id="{FA440228-67B1-47D8-A125-305C0888CC24}"/>
              </a:ext>
            </a:extLst>
          </p:cNvPr>
          <p:cNvPicPr>
            <a:picLocks noChangeAspect="1"/>
          </p:cNvPicPr>
          <p:nvPr/>
        </p:nvPicPr>
        <p:blipFill>
          <a:blip r:embed="rId3"/>
          <a:stretch>
            <a:fillRect/>
          </a:stretch>
        </p:blipFill>
        <p:spPr>
          <a:xfrm>
            <a:off x="5377352" y="880668"/>
            <a:ext cx="6814648" cy="5660502"/>
          </a:xfrm>
          <a:prstGeom prst="rect">
            <a:avLst/>
          </a:prstGeom>
        </p:spPr>
      </p:pic>
      <p:sp>
        <p:nvSpPr>
          <p:cNvPr id="12" name="Gelijkbenige driehoek 11">
            <a:extLst>
              <a:ext uri="{FF2B5EF4-FFF2-40B4-BE49-F238E27FC236}">
                <a16:creationId xmlns:a16="http://schemas.microsoft.com/office/drawing/2014/main" id="{F4D5A69A-FABE-48A8-9225-7C102FDBEEA5}"/>
              </a:ext>
            </a:extLst>
          </p:cNvPr>
          <p:cNvSpPr/>
          <p:nvPr/>
        </p:nvSpPr>
        <p:spPr>
          <a:xfrm rot="5400000">
            <a:off x="4449724" y="2921734"/>
            <a:ext cx="805352" cy="62732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8B1379DD-460B-475A-84B5-D77F609B95E8}"/>
              </a:ext>
            </a:extLst>
          </p:cNvPr>
          <p:cNvSpPr txBox="1"/>
          <p:nvPr/>
        </p:nvSpPr>
        <p:spPr>
          <a:xfrm>
            <a:off x="334328" y="5470685"/>
            <a:ext cx="4794585" cy="1200329"/>
          </a:xfrm>
          <a:prstGeom prst="rect">
            <a:avLst/>
          </a:prstGeom>
          <a:noFill/>
        </p:spPr>
        <p:txBody>
          <a:bodyPr wrap="square">
            <a:spAutoFit/>
          </a:bodyPr>
          <a:lstStyle/>
          <a:p>
            <a:r>
              <a:rPr lang="nl-NL" dirty="0"/>
              <a:t>Een manier om een indicatie te krijgen is de </a:t>
            </a:r>
            <a:r>
              <a:rPr lang="nl-NL" dirty="0">
                <a:hlinkClick r:id="rId4"/>
              </a:rPr>
              <a:t>effectindicator soorten</a:t>
            </a:r>
            <a:r>
              <a:rPr lang="nl-NL" dirty="0"/>
              <a:t>. </a:t>
            </a:r>
          </a:p>
          <a:p>
            <a:endParaRPr lang="nl-NL" dirty="0"/>
          </a:p>
          <a:p>
            <a:endParaRPr lang="nl-NL" dirty="0"/>
          </a:p>
        </p:txBody>
      </p:sp>
    </p:spTree>
    <p:extLst>
      <p:ext uri="{BB962C8B-B14F-4D97-AF65-F5344CB8AC3E}">
        <p14:creationId xmlns:p14="http://schemas.microsoft.com/office/powerpoint/2010/main" val="119290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sz="3200" dirty="0">
                <a:latin typeface="+mn-lt"/>
              </a:rPr>
              <a:t>Vrijstelling - gedragscode</a:t>
            </a:r>
          </a:p>
        </p:txBody>
      </p:sp>
      <p:sp>
        <p:nvSpPr>
          <p:cNvPr id="3" name="Tijdelijke aanduiding voor inhoud 2">
            <a:extLst>
              <a:ext uri="{FF2B5EF4-FFF2-40B4-BE49-F238E27FC236}">
                <a16:creationId xmlns:a16="http://schemas.microsoft.com/office/drawing/2014/main" id="{9F35F8CF-2E22-41DB-B391-96E969CEC7D5}"/>
              </a:ext>
            </a:extLst>
          </p:cNvPr>
          <p:cNvSpPr>
            <a:spLocks noGrp="1"/>
          </p:cNvSpPr>
          <p:nvPr>
            <p:ph idx="1"/>
          </p:nvPr>
        </p:nvSpPr>
        <p:spPr>
          <a:xfrm>
            <a:off x="371475" y="1014316"/>
            <a:ext cx="6220710" cy="4747104"/>
          </a:xfrm>
        </p:spPr>
        <p:txBody>
          <a:bodyPr/>
          <a:lstStyle/>
          <a:p>
            <a:pPr marL="0" indent="0">
              <a:buNone/>
            </a:pPr>
            <a:r>
              <a:rPr lang="nl-NL" sz="1700" dirty="0">
                <a:latin typeface="Arial" panose="020B0604020202020204" pitchFamily="34" charset="0"/>
              </a:rPr>
              <a:t>Indien je hebt vastgesteld of hebt vernomen dat er beschermde soorten in je werkgebied voorkomen of kunnen voorkomen (habitat), ga je in de werkvoorbereiding / contractfase met een ecologisch deskundige vast stellen of de geplande werkzaamheden tot overtreding van de verbodsbepalingen leidt.</a:t>
            </a:r>
          </a:p>
          <a:p>
            <a:pPr marL="0" indent="0">
              <a:buNone/>
            </a:pPr>
            <a:endParaRPr lang="nl-NL" sz="1700" dirty="0">
              <a:latin typeface="Arial" panose="020B0604020202020204" pitchFamily="34" charset="0"/>
            </a:endParaRPr>
          </a:p>
          <a:p>
            <a:pPr marL="0" indent="0">
              <a:buNone/>
            </a:pPr>
            <a:r>
              <a:rPr lang="nl-NL" sz="1700" dirty="0">
                <a:latin typeface="Arial" panose="020B0604020202020204" pitchFamily="34" charset="0"/>
              </a:rPr>
              <a:t>Is dit het geval dan zal de deskundige een richtlijn geven over:</a:t>
            </a:r>
          </a:p>
          <a:p>
            <a:pPr marL="0" indent="0">
              <a:buNone/>
            </a:pPr>
            <a:endParaRPr lang="nl-NL" sz="1700" dirty="0">
              <a:latin typeface="Arial" panose="020B0604020202020204" pitchFamily="34" charset="0"/>
            </a:endParaRPr>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pic>
        <p:nvPicPr>
          <p:cNvPr id="9" name="Afbeelding 8">
            <a:extLst>
              <a:ext uri="{FF2B5EF4-FFF2-40B4-BE49-F238E27FC236}">
                <a16:creationId xmlns:a16="http://schemas.microsoft.com/office/drawing/2014/main" id="{CA465CB6-D2CF-44D8-BF09-1B84E8BEC1B8}"/>
              </a:ext>
            </a:extLst>
          </p:cNvPr>
          <p:cNvPicPr>
            <a:picLocks noChangeAspect="1"/>
          </p:cNvPicPr>
          <p:nvPr/>
        </p:nvPicPr>
        <p:blipFill>
          <a:blip r:embed="rId3"/>
          <a:stretch>
            <a:fillRect/>
          </a:stretch>
        </p:blipFill>
        <p:spPr>
          <a:xfrm>
            <a:off x="6779376" y="296863"/>
            <a:ext cx="3700130" cy="5021606"/>
          </a:xfrm>
          <a:prstGeom prst="rect">
            <a:avLst/>
          </a:prstGeom>
          <a:ln>
            <a:noFill/>
          </a:ln>
          <a:effectLst>
            <a:outerShdw blurRad="292100" dist="139700" dir="2700000" algn="tl" rotWithShape="0">
              <a:srgbClr val="333333">
                <a:alpha val="65000"/>
              </a:srgbClr>
            </a:outerShdw>
          </a:effectLst>
        </p:spPr>
      </p:pic>
      <p:sp>
        <p:nvSpPr>
          <p:cNvPr id="11" name="Tekstvak 10">
            <a:extLst>
              <a:ext uri="{FF2B5EF4-FFF2-40B4-BE49-F238E27FC236}">
                <a16:creationId xmlns:a16="http://schemas.microsoft.com/office/drawing/2014/main" id="{04649B6B-070C-44FC-9E4D-7013B28C0A7D}"/>
              </a:ext>
            </a:extLst>
          </p:cNvPr>
          <p:cNvSpPr txBox="1"/>
          <p:nvPr/>
        </p:nvSpPr>
        <p:spPr>
          <a:xfrm>
            <a:off x="6779376" y="5615236"/>
            <a:ext cx="4425802" cy="338554"/>
          </a:xfrm>
          <a:prstGeom prst="rect">
            <a:avLst/>
          </a:prstGeom>
          <a:noFill/>
        </p:spPr>
        <p:txBody>
          <a:bodyPr wrap="square">
            <a:spAutoFit/>
          </a:bodyPr>
          <a:lstStyle/>
          <a:p>
            <a:r>
              <a:rPr lang="nl-NL" sz="1600" i="1" dirty="0"/>
              <a:t>Voor de gedragscode, volg deze </a:t>
            </a:r>
            <a:r>
              <a:rPr lang="nl-NL" sz="1600" i="1" dirty="0">
                <a:hlinkClick r:id="rId4"/>
              </a:rPr>
              <a:t>link</a:t>
            </a:r>
            <a:endParaRPr lang="nl-NL" sz="1600" i="1" dirty="0"/>
          </a:p>
        </p:txBody>
      </p:sp>
      <p:sp>
        <p:nvSpPr>
          <p:cNvPr id="5" name="Rechthoek: afgeronde hoeken 4">
            <a:extLst>
              <a:ext uri="{FF2B5EF4-FFF2-40B4-BE49-F238E27FC236}">
                <a16:creationId xmlns:a16="http://schemas.microsoft.com/office/drawing/2014/main" id="{1A76918D-5358-4A1A-BEBE-EDFB4D279EDA}"/>
              </a:ext>
            </a:extLst>
          </p:cNvPr>
          <p:cNvSpPr/>
          <p:nvPr/>
        </p:nvSpPr>
        <p:spPr>
          <a:xfrm>
            <a:off x="892479" y="2914418"/>
            <a:ext cx="4841357" cy="1160403"/>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latin typeface="Arial" panose="020B0604020202020204" pitchFamily="34" charset="0"/>
              </a:rPr>
              <a:t>V</a:t>
            </a:r>
            <a:r>
              <a:rPr lang="nl-NL" sz="1800" b="1" dirty="0">
                <a:effectLst/>
                <a:latin typeface="Arial" panose="020B0604020202020204" pitchFamily="34" charset="0"/>
              </a:rPr>
              <a:t>erstoringsvrije </a:t>
            </a:r>
            <a:r>
              <a:rPr lang="nl-NL" sz="1800" b="1" dirty="0">
                <a:effectLst/>
              </a:rPr>
              <a:t>afstand </a:t>
            </a:r>
            <a:br>
              <a:rPr lang="nl-NL" sz="1800" dirty="0">
                <a:effectLst/>
              </a:rPr>
            </a:br>
            <a:r>
              <a:rPr lang="nl-NL" sz="1400" i="1" dirty="0">
                <a:effectLst/>
              </a:rPr>
              <a:t>(Voorbeeld: om een dassenburcht niet te verstoren moet je een bepaald aantal meters uit de buurt blijven)</a:t>
            </a:r>
            <a:endParaRPr lang="nl-NL" sz="1400" dirty="0"/>
          </a:p>
        </p:txBody>
      </p:sp>
      <p:sp>
        <p:nvSpPr>
          <p:cNvPr id="8" name="Rechthoek: afgeronde hoeken 7">
            <a:extLst>
              <a:ext uri="{FF2B5EF4-FFF2-40B4-BE49-F238E27FC236}">
                <a16:creationId xmlns:a16="http://schemas.microsoft.com/office/drawing/2014/main" id="{67AEE84A-19EE-4B01-8191-33F7794BBA4F}"/>
              </a:ext>
            </a:extLst>
          </p:cNvPr>
          <p:cNvSpPr/>
          <p:nvPr/>
        </p:nvSpPr>
        <p:spPr>
          <a:xfrm>
            <a:off x="892479" y="4202701"/>
            <a:ext cx="4841357" cy="1156844"/>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t>K</a:t>
            </a:r>
            <a:r>
              <a:rPr lang="nl-NL" sz="1800" b="1" dirty="0">
                <a:effectLst/>
                <a:latin typeface="Arial" panose="020B0604020202020204" pitchFamily="34" charset="0"/>
              </a:rPr>
              <a:t>wetsbare gebruiksperiode</a:t>
            </a:r>
            <a:r>
              <a:rPr lang="nl-NL" sz="1800" b="1" dirty="0">
                <a:effectLst/>
                <a:latin typeface="Times New Roman" panose="02020603050405020304" pitchFamily="18" charset="0"/>
              </a:rPr>
              <a:t> </a:t>
            </a:r>
            <a:br>
              <a:rPr lang="nl-NL" sz="1800" dirty="0">
                <a:effectLst/>
                <a:latin typeface="Times New Roman" panose="02020603050405020304" pitchFamily="18" charset="0"/>
              </a:rPr>
            </a:br>
            <a:r>
              <a:rPr lang="nl-NL" sz="1400" i="1" dirty="0"/>
              <a:t>(Voorbeeld: in de winter overwinteren sommige amfibieën in de sliblaag van een sloot. In de winter moet je dus niet baggeren )</a:t>
            </a:r>
            <a:endParaRPr lang="nl-NL" sz="1400" dirty="0"/>
          </a:p>
        </p:txBody>
      </p:sp>
      <p:sp>
        <p:nvSpPr>
          <p:cNvPr id="10" name="Rechthoek: afgeronde hoeken 9">
            <a:extLst>
              <a:ext uri="{FF2B5EF4-FFF2-40B4-BE49-F238E27FC236}">
                <a16:creationId xmlns:a16="http://schemas.microsoft.com/office/drawing/2014/main" id="{55FC8DE4-1430-4A88-9925-B1DEE8DBC4CC}"/>
              </a:ext>
            </a:extLst>
          </p:cNvPr>
          <p:cNvSpPr/>
          <p:nvPr/>
        </p:nvSpPr>
        <p:spPr>
          <a:xfrm>
            <a:off x="892478" y="5488496"/>
            <a:ext cx="4841357" cy="1156844"/>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latin typeface="Arial" panose="020B0604020202020204" pitchFamily="34" charset="0"/>
              </a:rPr>
              <a:t>F</a:t>
            </a:r>
            <a:r>
              <a:rPr lang="nl-NL" sz="1800" b="1" dirty="0">
                <a:effectLst/>
                <a:latin typeface="Arial" panose="020B0604020202020204" pitchFamily="34" charset="0"/>
              </a:rPr>
              <a:t>unctionaliteitszone </a:t>
            </a:r>
            <a:br>
              <a:rPr lang="nl-NL" sz="1800" dirty="0">
                <a:effectLst/>
                <a:latin typeface="Arial" panose="020B0604020202020204" pitchFamily="34" charset="0"/>
              </a:rPr>
            </a:br>
            <a:r>
              <a:rPr lang="nl-NL" sz="1400" i="1" dirty="0">
                <a:effectLst/>
                <a:latin typeface="Arial" panose="020B0604020202020204" pitchFamily="34" charset="0"/>
              </a:rPr>
              <a:t>(Voorbeeld: hagen vormen een essentieel onderdeel van de leefomgeving van een mussenkolonie. Die mag je dus niet zomaar verwijderen)</a:t>
            </a:r>
            <a:endParaRPr lang="nl-NL" sz="1400" i="1" dirty="0"/>
          </a:p>
        </p:txBody>
      </p:sp>
    </p:spTree>
    <p:extLst>
      <p:ext uri="{BB962C8B-B14F-4D97-AF65-F5344CB8AC3E}">
        <p14:creationId xmlns:p14="http://schemas.microsoft.com/office/powerpoint/2010/main" val="160811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0DFB891-ACBB-448E-9093-4963F1233B10}"/>
              </a:ext>
            </a:extLst>
          </p:cNvPr>
          <p:cNvPicPr>
            <a:picLocks noChangeAspect="1"/>
          </p:cNvPicPr>
          <p:nvPr/>
        </p:nvPicPr>
        <p:blipFill rotWithShape="1">
          <a:blip r:embed="rId3"/>
          <a:srcRect t="10859" b="20899"/>
          <a:stretch/>
        </p:blipFill>
        <p:spPr>
          <a:xfrm>
            <a:off x="6016625" y="4460206"/>
            <a:ext cx="4405892" cy="2063298"/>
          </a:xfrm>
          <a:prstGeom prst="rect">
            <a:avLst/>
          </a:prstGeom>
        </p:spPr>
      </p:pic>
      <p:pic>
        <p:nvPicPr>
          <p:cNvPr id="7" name="Afbeelding 6">
            <a:extLst>
              <a:ext uri="{FF2B5EF4-FFF2-40B4-BE49-F238E27FC236}">
                <a16:creationId xmlns:a16="http://schemas.microsoft.com/office/drawing/2014/main" id="{10ADAFC8-8ACD-429D-98C1-09B0E6D70247}"/>
              </a:ext>
            </a:extLst>
          </p:cNvPr>
          <p:cNvPicPr>
            <a:picLocks noChangeAspect="1"/>
          </p:cNvPicPr>
          <p:nvPr/>
        </p:nvPicPr>
        <p:blipFill rotWithShape="1">
          <a:blip r:embed="rId4"/>
          <a:srcRect t="21253"/>
          <a:stretch/>
        </p:blipFill>
        <p:spPr>
          <a:xfrm>
            <a:off x="268220" y="4405236"/>
            <a:ext cx="5061271" cy="2109174"/>
          </a:xfrm>
          <a:prstGeom prst="rect">
            <a:avLst/>
          </a:prstGeom>
        </p:spPr>
      </p:pic>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sz="3200" dirty="0">
                <a:latin typeface="+mn-lt"/>
              </a:rPr>
              <a:t>Ontheffing</a:t>
            </a:r>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sp>
        <p:nvSpPr>
          <p:cNvPr id="5" name="Tijdelijke aanduiding voor voettekst 4">
            <a:extLst>
              <a:ext uri="{FF2B5EF4-FFF2-40B4-BE49-F238E27FC236}">
                <a16:creationId xmlns:a16="http://schemas.microsoft.com/office/drawing/2014/main" id="{EFE4F9DA-C456-402E-9AA4-950F3DCC2804}"/>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353D2453-CB25-4076-98F3-FE55ECA3F9E9}"/>
              </a:ext>
            </a:extLst>
          </p:cNvPr>
          <p:cNvSpPr>
            <a:spLocks noGrp="1"/>
          </p:cNvSpPr>
          <p:nvPr>
            <p:ph type="sldNum" sz="quarter" idx="12"/>
          </p:nvPr>
        </p:nvSpPr>
        <p:spPr/>
        <p:txBody>
          <a:bodyPr/>
          <a:lstStyle/>
          <a:p>
            <a:fld id="{45B76B8B-DE07-48A4-9913-B57A52F2F853}" type="slidenum">
              <a:rPr lang="nl-NL" noProof="0" smtClean="0"/>
              <a:t>6</a:t>
            </a:fld>
            <a:endParaRPr lang="nl-NL" noProof="0"/>
          </a:p>
        </p:txBody>
      </p:sp>
      <p:sp>
        <p:nvSpPr>
          <p:cNvPr id="3" name="Tekstballon: ovaal 2">
            <a:extLst>
              <a:ext uri="{FF2B5EF4-FFF2-40B4-BE49-F238E27FC236}">
                <a16:creationId xmlns:a16="http://schemas.microsoft.com/office/drawing/2014/main" id="{0C177221-A5FC-4E19-BBF9-5B6AF8246252}"/>
              </a:ext>
            </a:extLst>
          </p:cNvPr>
          <p:cNvSpPr/>
          <p:nvPr/>
        </p:nvSpPr>
        <p:spPr>
          <a:xfrm>
            <a:off x="268220" y="2973060"/>
            <a:ext cx="3176729" cy="1655388"/>
          </a:xfrm>
          <a:prstGeom prst="wedgeEllipseCallout">
            <a:avLst>
              <a:gd name="adj1" fmla="val 30384"/>
              <a:gd name="adj2" fmla="val -119102"/>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Veroorzaken schade aan landbouwgewassen</a:t>
            </a:r>
          </a:p>
        </p:txBody>
      </p:sp>
      <p:sp>
        <p:nvSpPr>
          <p:cNvPr id="8" name="Tekstballon: ovaal 7">
            <a:extLst>
              <a:ext uri="{FF2B5EF4-FFF2-40B4-BE49-F238E27FC236}">
                <a16:creationId xmlns:a16="http://schemas.microsoft.com/office/drawing/2014/main" id="{02D0C783-574F-47F1-9362-96C83D838D3D}"/>
              </a:ext>
            </a:extLst>
          </p:cNvPr>
          <p:cNvSpPr/>
          <p:nvPr/>
        </p:nvSpPr>
        <p:spPr>
          <a:xfrm>
            <a:off x="8470827" y="1120900"/>
            <a:ext cx="3037975" cy="2004359"/>
          </a:xfrm>
          <a:prstGeom prst="wedgeEllipseCallout">
            <a:avLst>
              <a:gd name="adj1" fmla="val -163628"/>
              <a:gd name="adj2" fmla="val -31923"/>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Veroorzaken schade aan andere kwetsbare soorten</a:t>
            </a:r>
          </a:p>
        </p:txBody>
      </p:sp>
      <p:sp>
        <p:nvSpPr>
          <p:cNvPr id="9" name="Tekstballon: ovaal 8">
            <a:extLst>
              <a:ext uri="{FF2B5EF4-FFF2-40B4-BE49-F238E27FC236}">
                <a16:creationId xmlns:a16="http://schemas.microsoft.com/office/drawing/2014/main" id="{E5AE12D6-FE5B-4796-B2AC-A5F82DDBACEE}"/>
              </a:ext>
            </a:extLst>
          </p:cNvPr>
          <p:cNvSpPr/>
          <p:nvPr/>
        </p:nvSpPr>
        <p:spPr>
          <a:xfrm>
            <a:off x="5325950" y="2667179"/>
            <a:ext cx="3037975" cy="2004359"/>
          </a:xfrm>
          <a:prstGeom prst="wedgeEllipseCallout">
            <a:avLst>
              <a:gd name="adj1" fmla="val -90480"/>
              <a:gd name="adj2" fmla="val -89745"/>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Vormen een gevaar voor de volksgezondheid</a:t>
            </a:r>
          </a:p>
        </p:txBody>
      </p:sp>
      <p:sp>
        <p:nvSpPr>
          <p:cNvPr id="12" name="Tijdelijke aanduiding voor inhoud 9">
            <a:extLst>
              <a:ext uri="{FF2B5EF4-FFF2-40B4-BE49-F238E27FC236}">
                <a16:creationId xmlns:a16="http://schemas.microsoft.com/office/drawing/2014/main" id="{B05392FD-D3EC-42B7-8240-B1913B84D1B1}"/>
              </a:ext>
            </a:extLst>
          </p:cNvPr>
          <p:cNvSpPr>
            <a:spLocks noGrp="1"/>
          </p:cNvSpPr>
          <p:nvPr>
            <p:ph idx="1"/>
          </p:nvPr>
        </p:nvSpPr>
        <p:spPr>
          <a:xfrm>
            <a:off x="527448" y="1376474"/>
            <a:ext cx="9597005" cy="1160403"/>
          </a:xfrm>
        </p:spPr>
        <p:txBody>
          <a:bodyPr/>
          <a:lstStyle/>
          <a:p>
            <a:r>
              <a:rPr lang="nl-NL" dirty="0"/>
              <a:t>Is er sprake van een </a:t>
            </a:r>
            <a:r>
              <a:rPr lang="nl-NL" b="1" dirty="0"/>
              <a:t>wettelijk belang</a:t>
            </a:r>
            <a:r>
              <a:rPr lang="nl-NL" dirty="0"/>
              <a:t>?</a:t>
            </a:r>
          </a:p>
        </p:txBody>
      </p:sp>
    </p:spTree>
    <p:extLst>
      <p:ext uri="{BB962C8B-B14F-4D97-AF65-F5344CB8AC3E}">
        <p14:creationId xmlns:p14="http://schemas.microsoft.com/office/powerpoint/2010/main" val="102421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buiten, lucht, water, natuur&#10;&#10;Automatisch gegenereerde beschrijving">
            <a:extLst>
              <a:ext uri="{FF2B5EF4-FFF2-40B4-BE49-F238E27FC236}">
                <a16:creationId xmlns:a16="http://schemas.microsoft.com/office/drawing/2014/main" id="{A9291014-D2E4-45E3-B393-41715BE890BD}"/>
              </a:ext>
            </a:extLst>
          </p:cNvPr>
          <p:cNvPicPr>
            <a:picLocks noChangeAspect="1"/>
          </p:cNvPicPr>
          <p:nvPr/>
        </p:nvPicPr>
        <p:blipFill rotWithShape="1">
          <a:blip r:embed="rId3">
            <a:extLst>
              <a:ext uri="{28A0092B-C50C-407E-A947-70E740481C1C}">
                <a14:useLocalDpi xmlns:a14="http://schemas.microsoft.com/office/drawing/2010/main" val="0"/>
              </a:ext>
            </a:extLst>
          </a:blip>
          <a:srcRect t="39500"/>
          <a:stretch/>
        </p:blipFill>
        <p:spPr>
          <a:xfrm>
            <a:off x="4231198" y="3561907"/>
            <a:ext cx="7781925" cy="3140640"/>
          </a:xfrm>
          <a:prstGeom prst="rect">
            <a:avLst/>
          </a:prstGeom>
        </p:spPr>
      </p:pic>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sz="3200" dirty="0">
                <a:latin typeface="+mn-lt"/>
              </a:rPr>
              <a:t>Ontheffing</a:t>
            </a:r>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sp>
        <p:nvSpPr>
          <p:cNvPr id="5" name="Tijdelijke aanduiding voor voettekst 4">
            <a:extLst>
              <a:ext uri="{FF2B5EF4-FFF2-40B4-BE49-F238E27FC236}">
                <a16:creationId xmlns:a16="http://schemas.microsoft.com/office/drawing/2014/main" id="{EFE4F9DA-C456-402E-9AA4-950F3DCC2804}"/>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353D2453-CB25-4076-98F3-FE55ECA3F9E9}"/>
              </a:ext>
            </a:extLst>
          </p:cNvPr>
          <p:cNvSpPr>
            <a:spLocks noGrp="1"/>
          </p:cNvSpPr>
          <p:nvPr>
            <p:ph type="sldNum" sz="quarter" idx="12"/>
          </p:nvPr>
        </p:nvSpPr>
        <p:spPr/>
        <p:txBody>
          <a:bodyPr/>
          <a:lstStyle/>
          <a:p>
            <a:fld id="{45B76B8B-DE07-48A4-9913-B57A52F2F853}" type="slidenum">
              <a:rPr lang="nl-NL" noProof="0" smtClean="0"/>
              <a:t>7</a:t>
            </a:fld>
            <a:endParaRPr lang="nl-NL" noProof="0"/>
          </a:p>
        </p:txBody>
      </p:sp>
      <p:sp>
        <p:nvSpPr>
          <p:cNvPr id="7" name="Tekstballon: ovaal 6">
            <a:extLst>
              <a:ext uri="{FF2B5EF4-FFF2-40B4-BE49-F238E27FC236}">
                <a16:creationId xmlns:a16="http://schemas.microsoft.com/office/drawing/2014/main" id="{2673456A-6AB1-4E78-B0E6-0AF166F4A7FB}"/>
              </a:ext>
            </a:extLst>
          </p:cNvPr>
          <p:cNvSpPr/>
          <p:nvPr/>
        </p:nvSpPr>
        <p:spPr>
          <a:xfrm>
            <a:off x="720568" y="3790392"/>
            <a:ext cx="3037975" cy="2004359"/>
          </a:xfrm>
          <a:prstGeom prst="wedgeEllipseCallout">
            <a:avLst>
              <a:gd name="adj1" fmla="val 69747"/>
              <a:gd name="adj2" fmla="val -119882"/>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Laatste individu of populatie?</a:t>
            </a:r>
          </a:p>
        </p:txBody>
      </p:sp>
      <p:sp>
        <p:nvSpPr>
          <p:cNvPr id="10" name="Tijdelijke aanduiding voor inhoud 9">
            <a:extLst>
              <a:ext uri="{FF2B5EF4-FFF2-40B4-BE49-F238E27FC236}">
                <a16:creationId xmlns:a16="http://schemas.microsoft.com/office/drawing/2014/main" id="{482DF9A3-63AB-425F-A600-3E524E2F36DD}"/>
              </a:ext>
            </a:extLst>
          </p:cNvPr>
          <p:cNvSpPr>
            <a:spLocks noGrp="1"/>
          </p:cNvSpPr>
          <p:nvPr>
            <p:ph idx="1"/>
          </p:nvPr>
        </p:nvSpPr>
        <p:spPr>
          <a:xfrm>
            <a:off x="527448" y="1376474"/>
            <a:ext cx="6202961" cy="1160403"/>
          </a:xfrm>
        </p:spPr>
        <p:txBody>
          <a:bodyPr/>
          <a:lstStyle/>
          <a:p>
            <a:r>
              <a:rPr lang="nl-NL" dirty="0"/>
              <a:t>Is er sprake van een </a:t>
            </a:r>
            <a:r>
              <a:rPr lang="nl-NL" b="1" dirty="0"/>
              <a:t>wettelijk belang</a:t>
            </a:r>
            <a:r>
              <a:rPr lang="nl-NL" dirty="0"/>
              <a:t>? 		JA</a:t>
            </a:r>
          </a:p>
          <a:p>
            <a:endParaRPr lang="nl-NL" dirty="0"/>
          </a:p>
          <a:p>
            <a:r>
              <a:rPr lang="nl-NL" dirty="0"/>
              <a:t>Is er een effect op de staat van </a:t>
            </a:r>
            <a:r>
              <a:rPr lang="nl-NL" b="1" dirty="0" err="1"/>
              <a:t>instanthouding</a:t>
            </a:r>
            <a:r>
              <a:rPr lang="nl-NL" dirty="0"/>
              <a:t>?	NEE</a:t>
            </a:r>
          </a:p>
        </p:txBody>
      </p:sp>
      <p:sp>
        <p:nvSpPr>
          <p:cNvPr id="12" name="Tijdelijke aanduiding voor inhoud 9">
            <a:extLst>
              <a:ext uri="{FF2B5EF4-FFF2-40B4-BE49-F238E27FC236}">
                <a16:creationId xmlns:a16="http://schemas.microsoft.com/office/drawing/2014/main" id="{275FDB09-0FA2-440F-93FF-3B55FBA9520D}"/>
              </a:ext>
            </a:extLst>
          </p:cNvPr>
          <p:cNvSpPr txBox="1">
            <a:spLocks/>
          </p:cNvSpPr>
          <p:nvPr/>
        </p:nvSpPr>
        <p:spPr>
          <a:xfrm>
            <a:off x="7601165" y="1521904"/>
            <a:ext cx="3444949" cy="116040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t>Ontheffing kan onder voorwaarden worden verleend</a:t>
            </a:r>
          </a:p>
        </p:txBody>
      </p:sp>
      <p:sp>
        <p:nvSpPr>
          <p:cNvPr id="3" name="Rechteraccolade 2">
            <a:extLst>
              <a:ext uri="{FF2B5EF4-FFF2-40B4-BE49-F238E27FC236}">
                <a16:creationId xmlns:a16="http://schemas.microsoft.com/office/drawing/2014/main" id="{4FF64856-94A1-49E7-886A-E094F94B3BEC}"/>
              </a:ext>
            </a:extLst>
          </p:cNvPr>
          <p:cNvSpPr/>
          <p:nvPr/>
        </p:nvSpPr>
        <p:spPr>
          <a:xfrm>
            <a:off x="6889898" y="1373119"/>
            <a:ext cx="361507" cy="803200"/>
          </a:xfrm>
          <a:prstGeom prst="rightBrace">
            <a:avLst>
              <a:gd name="adj1" fmla="val 40686"/>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296217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uiExpand="1" build="p"/>
      <p:bldP spid="12" grpId="0" build="p"/>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sz="3200" dirty="0">
                <a:latin typeface="+mn-lt"/>
              </a:rPr>
              <a:t>Meer weten over soorten?</a:t>
            </a:r>
          </a:p>
        </p:txBody>
      </p:sp>
      <p:sp>
        <p:nvSpPr>
          <p:cNvPr id="3" name="Tijdelijke aanduiding voor inhoud 2">
            <a:extLst>
              <a:ext uri="{FF2B5EF4-FFF2-40B4-BE49-F238E27FC236}">
                <a16:creationId xmlns:a16="http://schemas.microsoft.com/office/drawing/2014/main" id="{9F35F8CF-2E22-41DB-B391-96E969CEC7D5}"/>
              </a:ext>
            </a:extLst>
          </p:cNvPr>
          <p:cNvSpPr>
            <a:spLocks noGrp="1"/>
          </p:cNvSpPr>
          <p:nvPr>
            <p:ph idx="1"/>
          </p:nvPr>
        </p:nvSpPr>
        <p:spPr>
          <a:xfrm>
            <a:off x="237455" y="1446378"/>
            <a:ext cx="3296092" cy="1027135"/>
          </a:xfrm>
        </p:spPr>
        <p:txBody>
          <a:bodyPr/>
          <a:lstStyle/>
          <a:p>
            <a:pPr marL="0" indent="0" algn="ctr">
              <a:buNone/>
            </a:pPr>
            <a:r>
              <a:rPr lang="nl-NL" sz="1700" b="1" dirty="0">
                <a:latin typeface="Arial" panose="020B0604020202020204" pitchFamily="34" charset="0"/>
              </a:rPr>
              <a:t>Zoogdieren</a:t>
            </a:r>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pic>
        <p:nvPicPr>
          <p:cNvPr id="1026" name="Picture 2" descr="Vogelbescherming Nederland - Dierspecialist">
            <a:hlinkClick r:id="rId3"/>
            <a:extLst>
              <a:ext uri="{FF2B5EF4-FFF2-40B4-BE49-F238E27FC236}">
                <a16:creationId xmlns:a16="http://schemas.microsoft.com/office/drawing/2014/main" id="{EFCC1CF9-05DA-4A7B-98EC-2C2D850C7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856" y="1917849"/>
            <a:ext cx="2022844" cy="94975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hlinkClick r:id="rId5"/>
            <a:extLst>
              <a:ext uri="{FF2B5EF4-FFF2-40B4-BE49-F238E27FC236}">
                <a16:creationId xmlns:a16="http://schemas.microsoft.com/office/drawing/2014/main" id="{96798A8A-8F39-400D-BAF5-8EE4E787DB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1650" y="1934937"/>
            <a:ext cx="2262115" cy="807625"/>
          </a:xfrm>
          <a:prstGeom prst="rect">
            <a:avLst/>
          </a:prstGeom>
        </p:spPr>
      </p:pic>
      <p:pic>
        <p:nvPicPr>
          <p:cNvPr id="10" name="Afbeelding 9">
            <a:hlinkClick r:id="rId7"/>
            <a:extLst>
              <a:ext uri="{FF2B5EF4-FFF2-40B4-BE49-F238E27FC236}">
                <a16:creationId xmlns:a16="http://schemas.microsoft.com/office/drawing/2014/main" id="{D2F0B162-928F-4C4B-A9B2-221E2FE8396B}"/>
              </a:ext>
            </a:extLst>
          </p:cNvPr>
          <p:cNvPicPr>
            <a:picLocks noChangeAspect="1"/>
          </p:cNvPicPr>
          <p:nvPr/>
        </p:nvPicPr>
        <p:blipFill>
          <a:blip r:embed="rId8"/>
          <a:stretch>
            <a:fillRect/>
          </a:stretch>
        </p:blipFill>
        <p:spPr>
          <a:xfrm>
            <a:off x="1120502" y="1917849"/>
            <a:ext cx="1847521" cy="1377863"/>
          </a:xfrm>
          <a:prstGeom prst="rect">
            <a:avLst/>
          </a:prstGeom>
        </p:spPr>
      </p:pic>
      <p:pic>
        <p:nvPicPr>
          <p:cNvPr id="1028" name="Picture 4" descr="De Vlinderstichting | Home">
            <a:hlinkClick r:id="rId9"/>
            <a:extLst>
              <a:ext uri="{FF2B5EF4-FFF2-40B4-BE49-F238E27FC236}">
                <a16:creationId xmlns:a16="http://schemas.microsoft.com/office/drawing/2014/main" id="{587E5413-2428-4A0D-8FDE-3D520E5EF4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7863" y="5082793"/>
            <a:ext cx="2104154" cy="876731"/>
          </a:xfrm>
          <a:prstGeom prst="rect">
            <a:avLst/>
          </a:prstGeom>
          <a:noFill/>
          <a:extLst>
            <a:ext uri="{909E8E84-426E-40DD-AFC4-6F175D3DCCD1}">
              <a14:hiddenFill xmlns:a14="http://schemas.microsoft.com/office/drawing/2010/main">
                <a:solidFill>
                  <a:srgbClr val="FFFFFF"/>
                </a:solidFill>
              </a14:hiddenFill>
            </a:ext>
          </a:extLst>
        </p:spPr>
      </p:pic>
      <p:sp>
        <p:nvSpPr>
          <p:cNvPr id="15" name="Tijdelijke aanduiding voor inhoud 2">
            <a:extLst>
              <a:ext uri="{FF2B5EF4-FFF2-40B4-BE49-F238E27FC236}">
                <a16:creationId xmlns:a16="http://schemas.microsoft.com/office/drawing/2014/main" id="{88E76424-3065-4411-B603-C39389D38CA6}"/>
              </a:ext>
            </a:extLst>
          </p:cNvPr>
          <p:cNvSpPr txBox="1">
            <a:spLocks/>
          </p:cNvSpPr>
          <p:nvPr/>
        </p:nvSpPr>
        <p:spPr>
          <a:xfrm>
            <a:off x="4104166" y="1451519"/>
            <a:ext cx="3296093" cy="102713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700" b="1" dirty="0">
                <a:latin typeface="Arial" panose="020B0604020202020204" pitchFamily="34" charset="0"/>
              </a:rPr>
              <a:t>Vogels</a:t>
            </a:r>
          </a:p>
        </p:txBody>
      </p:sp>
      <p:sp>
        <p:nvSpPr>
          <p:cNvPr id="16" name="Tijdelijke aanduiding voor inhoud 2">
            <a:extLst>
              <a:ext uri="{FF2B5EF4-FFF2-40B4-BE49-F238E27FC236}">
                <a16:creationId xmlns:a16="http://schemas.microsoft.com/office/drawing/2014/main" id="{1FBC2D1C-E57E-4126-806F-FBD767D7ADB9}"/>
              </a:ext>
            </a:extLst>
          </p:cNvPr>
          <p:cNvSpPr txBox="1">
            <a:spLocks/>
          </p:cNvSpPr>
          <p:nvPr/>
        </p:nvSpPr>
        <p:spPr>
          <a:xfrm>
            <a:off x="8305010" y="1446377"/>
            <a:ext cx="2900127" cy="102713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700" b="1" dirty="0">
                <a:latin typeface="Arial" panose="020B0604020202020204" pitchFamily="34" charset="0"/>
              </a:rPr>
              <a:t>Vissen, reptielen en amfibieën</a:t>
            </a:r>
            <a:endParaRPr lang="nl-NL" sz="1700" i="1" dirty="0">
              <a:latin typeface="Arial" panose="020B0604020202020204" pitchFamily="34" charset="0"/>
            </a:endParaRPr>
          </a:p>
          <a:p>
            <a:pPr marL="0" indent="0" algn="ctr">
              <a:buFont typeface="Arial" panose="020B0604020202020204" pitchFamily="34" charset="0"/>
              <a:buNone/>
            </a:pPr>
            <a:endParaRPr lang="nl-NL" sz="1700" i="1" dirty="0"/>
          </a:p>
        </p:txBody>
      </p:sp>
      <p:sp>
        <p:nvSpPr>
          <p:cNvPr id="17" name="Tijdelijke aanduiding voor inhoud 2">
            <a:extLst>
              <a:ext uri="{FF2B5EF4-FFF2-40B4-BE49-F238E27FC236}">
                <a16:creationId xmlns:a16="http://schemas.microsoft.com/office/drawing/2014/main" id="{61D83A60-F51D-4F50-9F62-5101872AA664}"/>
              </a:ext>
            </a:extLst>
          </p:cNvPr>
          <p:cNvSpPr txBox="1">
            <a:spLocks/>
          </p:cNvSpPr>
          <p:nvPr/>
        </p:nvSpPr>
        <p:spPr>
          <a:xfrm>
            <a:off x="524532" y="4698960"/>
            <a:ext cx="3296093" cy="102713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700" b="1" dirty="0">
                <a:latin typeface="Arial" panose="020B0604020202020204" pitchFamily="34" charset="0"/>
              </a:rPr>
              <a:t>Vlinders en libellen</a:t>
            </a:r>
          </a:p>
        </p:txBody>
      </p:sp>
      <p:sp>
        <p:nvSpPr>
          <p:cNvPr id="20" name="Tijdelijke aanduiding voor inhoud 2">
            <a:extLst>
              <a:ext uri="{FF2B5EF4-FFF2-40B4-BE49-F238E27FC236}">
                <a16:creationId xmlns:a16="http://schemas.microsoft.com/office/drawing/2014/main" id="{A8B383E9-D5AC-409B-89E0-09E7F6205CB1}"/>
              </a:ext>
            </a:extLst>
          </p:cNvPr>
          <p:cNvSpPr txBox="1">
            <a:spLocks/>
          </p:cNvSpPr>
          <p:nvPr/>
        </p:nvSpPr>
        <p:spPr>
          <a:xfrm>
            <a:off x="4267739" y="4579952"/>
            <a:ext cx="4015019" cy="102713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700" b="1" dirty="0">
                <a:latin typeface="Arial" panose="020B0604020202020204" pitchFamily="34" charset="0"/>
              </a:rPr>
              <a:t>Dieren algemeen</a:t>
            </a:r>
          </a:p>
        </p:txBody>
      </p:sp>
      <p:pic>
        <p:nvPicPr>
          <p:cNvPr id="1030" name="Picture 6" descr="Het Klokhuis: Dierenzoeker &gt; Eis-Nederland &gt; Artikelen">
            <a:hlinkClick r:id="rId11"/>
            <a:extLst>
              <a:ext uri="{FF2B5EF4-FFF2-40B4-BE49-F238E27FC236}">
                <a16:creationId xmlns:a16="http://schemas.microsoft.com/office/drawing/2014/main" id="{799534B5-5629-41D7-91B0-508EC62F680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8757" b="18180"/>
          <a:stretch/>
        </p:blipFill>
        <p:spPr bwMode="auto">
          <a:xfrm>
            <a:off x="5506892" y="4968897"/>
            <a:ext cx="1536712" cy="1122766"/>
          </a:xfrm>
          <a:prstGeom prst="rect">
            <a:avLst/>
          </a:prstGeom>
          <a:noFill/>
          <a:extLst>
            <a:ext uri="{909E8E84-426E-40DD-AFC4-6F175D3DCCD1}">
              <a14:hiddenFill xmlns:a14="http://schemas.microsoft.com/office/drawing/2010/main">
                <a:solidFill>
                  <a:srgbClr val="FFFFFF"/>
                </a:solidFill>
              </a14:hiddenFill>
            </a:ext>
          </a:extLst>
        </p:spPr>
      </p:pic>
      <p:sp>
        <p:nvSpPr>
          <p:cNvPr id="18" name="Tijdelijke aanduiding voor inhoud 2">
            <a:extLst>
              <a:ext uri="{FF2B5EF4-FFF2-40B4-BE49-F238E27FC236}">
                <a16:creationId xmlns:a16="http://schemas.microsoft.com/office/drawing/2014/main" id="{06BD0BA0-7264-46BD-9EA7-3EA28DE409FE}"/>
              </a:ext>
            </a:extLst>
          </p:cNvPr>
          <p:cNvSpPr txBox="1">
            <a:spLocks/>
          </p:cNvSpPr>
          <p:nvPr/>
        </p:nvSpPr>
        <p:spPr>
          <a:xfrm>
            <a:off x="8560364" y="4579952"/>
            <a:ext cx="3296093" cy="102713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700" b="1" dirty="0">
                <a:latin typeface="Arial" panose="020B0604020202020204" pitchFamily="34" charset="0"/>
              </a:rPr>
              <a:t>(Een aantal) beschermde diersoorten</a:t>
            </a:r>
          </a:p>
          <a:p>
            <a:pPr marL="0" indent="0" algn="ctr">
              <a:buFont typeface="Arial" panose="020B0604020202020204" pitchFamily="34" charset="0"/>
              <a:buNone/>
            </a:pPr>
            <a:endParaRPr lang="nl-NL" sz="1700" b="1" dirty="0">
              <a:latin typeface="Arial" panose="020B0604020202020204" pitchFamily="34" charset="0"/>
            </a:endParaRPr>
          </a:p>
          <a:p>
            <a:pPr marL="0" indent="0" algn="ctr">
              <a:buFont typeface="Arial" panose="020B0604020202020204" pitchFamily="34" charset="0"/>
              <a:buNone/>
            </a:pPr>
            <a:endParaRPr lang="nl-NL" sz="1700" i="1" dirty="0"/>
          </a:p>
        </p:txBody>
      </p:sp>
      <p:pic>
        <p:nvPicPr>
          <p:cNvPr id="6" name="Afbeelding 5">
            <a:hlinkClick r:id="rId13"/>
            <a:extLst>
              <a:ext uri="{FF2B5EF4-FFF2-40B4-BE49-F238E27FC236}">
                <a16:creationId xmlns:a16="http://schemas.microsoft.com/office/drawing/2014/main" id="{B5E56C3F-B0B2-402E-A4E8-9661088732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95048" y="5212527"/>
            <a:ext cx="2426723" cy="538100"/>
          </a:xfrm>
          <a:prstGeom prst="rect">
            <a:avLst/>
          </a:prstGeom>
        </p:spPr>
      </p:pic>
    </p:spTree>
    <p:extLst>
      <p:ext uri="{BB962C8B-B14F-4D97-AF65-F5344CB8AC3E}">
        <p14:creationId xmlns:p14="http://schemas.microsoft.com/office/powerpoint/2010/main" val="263641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sz="3200" dirty="0">
                <a:latin typeface="+mn-lt"/>
              </a:rPr>
              <a:t>Meer weten over soorten?</a:t>
            </a:r>
          </a:p>
        </p:txBody>
      </p:sp>
      <p:sp>
        <p:nvSpPr>
          <p:cNvPr id="3" name="Tijdelijke aanduiding voor inhoud 2">
            <a:extLst>
              <a:ext uri="{FF2B5EF4-FFF2-40B4-BE49-F238E27FC236}">
                <a16:creationId xmlns:a16="http://schemas.microsoft.com/office/drawing/2014/main" id="{9F35F8CF-2E22-41DB-B391-96E969CEC7D5}"/>
              </a:ext>
            </a:extLst>
          </p:cNvPr>
          <p:cNvSpPr>
            <a:spLocks noGrp="1"/>
          </p:cNvSpPr>
          <p:nvPr>
            <p:ph idx="1"/>
          </p:nvPr>
        </p:nvSpPr>
        <p:spPr>
          <a:xfrm>
            <a:off x="6374365" y="2915891"/>
            <a:ext cx="4908698" cy="1027135"/>
          </a:xfrm>
        </p:spPr>
        <p:txBody>
          <a:bodyPr/>
          <a:lstStyle/>
          <a:p>
            <a:pPr marL="0" indent="0" algn="ctr">
              <a:buNone/>
            </a:pPr>
            <a:r>
              <a:rPr lang="nl-NL" sz="1700" b="1" dirty="0">
                <a:latin typeface="Arial" panose="020B0604020202020204" pitchFamily="34" charset="0"/>
              </a:rPr>
              <a:t>Soorten algemeen (ook planten en paddenstoelen)</a:t>
            </a:r>
            <a:endParaRPr lang="nl-NL" sz="1700" i="1" dirty="0"/>
          </a:p>
          <a:p>
            <a:pPr marL="0" indent="0" algn="ctr">
              <a:buNone/>
            </a:pPr>
            <a:endParaRPr lang="nl-NL" sz="1700" i="1" dirty="0"/>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sp>
        <p:nvSpPr>
          <p:cNvPr id="17" name="Tijdelijke aanduiding voor inhoud 2">
            <a:extLst>
              <a:ext uri="{FF2B5EF4-FFF2-40B4-BE49-F238E27FC236}">
                <a16:creationId xmlns:a16="http://schemas.microsoft.com/office/drawing/2014/main" id="{61D83A60-F51D-4F50-9F62-5101872AA664}"/>
              </a:ext>
            </a:extLst>
          </p:cNvPr>
          <p:cNvSpPr txBox="1">
            <a:spLocks/>
          </p:cNvSpPr>
          <p:nvPr/>
        </p:nvSpPr>
        <p:spPr>
          <a:xfrm>
            <a:off x="988163" y="2745776"/>
            <a:ext cx="4189891" cy="102713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700" b="1" dirty="0">
                <a:latin typeface="Arial" panose="020B0604020202020204" pitchFamily="34" charset="0"/>
              </a:rPr>
              <a:t>Planten</a:t>
            </a:r>
          </a:p>
        </p:txBody>
      </p:sp>
      <p:pic>
        <p:nvPicPr>
          <p:cNvPr id="5" name="Afbeelding 4">
            <a:hlinkClick r:id="rId3"/>
            <a:extLst>
              <a:ext uri="{FF2B5EF4-FFF2-40B4-BE49-F238E27FC236}">
                <a16:creationId xmlns:a16="http://schemas.microsoft.com/office/drawing/2014/main" id="{D7853F99-69FF-4EA0-B3AF-A93E6D655224}"/>
              </a:ext>
            </a:extLst>
          </p:cNvPr>
          <p:cNvPicPr>
            <a:picLocks noChangeAspect="1"/>
          </p:cNvPicPr>
          <p:nvPr/>
        </p:nvPicPr>
        <p:blipFill>
          <a:blip r:embed="rId4"/>
          <a:stretch>
            <a:fillRect/>
          </a:stretch>
        </p:blipFill>
        <p:spPr>
          <a:xfrm>
            <a:off x="6241311" y="3694531"/>
            <a:ext cx="5174805" cy="487848"/>
          </a:xfrm>
          <a:prstGeom prst="rect">
            <a:avLst/>
          </a:prstGeom>
        </p:spPr>
      </p:pic>
      <p:pic>
        <p:nvPicPr>
          <p:cNvPr id="11" name="Afbeelding 10">
            <a:hlinkClick r:id="rId5"/>
            <a:extLst>
              <a:ext uri="{FF2B5EF4-FFF2-40B4-BE49-F238E27FC236}">
                <a16:creationId xmlns:a16="http://schemas.microsoft.com/office/drawing/2014/main" id="{FCC150DF-B8EA-4B9C-BFD1-D3E3B8331B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385" y="2993411"/>
            <a:ext cx="4293102" cy="1448922"/>
          </a:xfrm>
          <a:prstGeom prst="rect">
            <a:avLst/>
          </a:prstGeom>
        </p:spPr>
      </p:pic>
    </p:spTree>
    <p:extLst>
      <p:ext uri="{BB962C8B-B14F-4D97-AF65-F5344CB8AC3E}">
        <p14:creationId xmlns:p14="http://schemas.microsoft.com/office/powerpoint/2010/main" val="211080812"/>
      </p:ext>
    </p:extLst>
  </p:cSld>
  <p:clrMapOvr>
    <a:masterClrMapping/>
  </p:clrMapOvr>
</p:sld>
</file>

<file path=ppt/theme/theme1.xml><?xml version="1.0" encoding="utf-8"?>
<a:theme xmlns:a="http://schemas.openxmlformats.org/drawingml/2006/main" name="Yuvert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pptx" id="{70709A2E-B288-4810-8BAF-B9D6A3513533}" vid="{CBBC01AD-5A9E-46FE-AA92-4DBA723E857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Yuverta</Template>
  <TotalTime>12683</TotalTime>
  <Words>958</Words>
  <Application>Microsoft Office PowerPoint</Application>
  <PresentationFormat>Breedbeeld</PresentationFormat>
  <Paragraphs>132</Paragraphs>
  <Slides>9</Slides>
  <Notes>9</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9</vt:i4>
      </vt:variant>
    </vt:vector>
  </HeadingPairs>
  <TitlesOfParts>
    <vt:vector size="14" baseType="lpstr">
      <vt:lpstr>Arial</vt:lpstr>
      <vt:lpstr>Arial Black</vt:lpstr>
      <vt:lpstr>Calibri</vt:lpstr>
      <vt:lpstr>Times New Roman</vt:lpstr>
      <vt:lpstr>Yuverta</vt:lpstr>
      <vt:lpstr>Wet natuurbescherming IBS Plan opstellen | TL43</vt:lpstr>
      <vt:lpstr>Zorgplicht</vt:lpstr>
      <vt:lpstr>Zorgvuldig handelen</vt:lpstr>
      <vt:lpstr>Beschermde planten en dieren</vt:lpstr>
      <vt:lpstr>Vrijstelling - gedragscode</vt:lpstr>
      <vt:lpstr>Ontheffing</vt:lpstr>
      <vt:lpstr>Ontheffing</vt:lpstr>
      <vt:lpstr>Meer weten over soorten?</vt:lpstr>
      <vt:lpstr>Meer weten over soorten?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Wet natuurbescherming</dc:title>
  <dc:creator>Maurice van Bijnen</dc:creator>
  <dc:description>Template by HQ Solutions</dc:description>
  <cp:lastModifiedBy>Maurice van Bijnen</cp:lastModifiedBy>
  <cp:revision>3</cp:revision>
  <dcterms:created xsi:type="dcterms:W3CDTF">2021-09-29T07:50:40Z</dcterms:created>
  <dcterms:modified xsi:type="dcterms:W3CDTF">2022-11-27T10:48:13Z</dcterms:modified>
  <cp:version>002</cp:version>
</cp:coreProperties>
</file>